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8"/>
  </p:notesMasterIdLst>
  <p:sldIdLst>
    <p:sldId id="266" r:id="rId5"/>
    <p:sldId id="257" r:id="rId6"/>
    <p:sldId id="268" r:id="rId7"/>
    <p:sldId id="258" r:id="rId8"/>
    <p:sldId id="275" r:id="rId9"/>
    <p:sldId id="276" r:id="rId10"/>
    <p:sldId id="289" r:id="rId11"/>
    <p:sldId id="270" r:id="rId12"/>
    <p:sldId id="280" r:id="rId13"/>
    <p:sldId id="272" r:id="rId14"/>
    <p:sldId id="281" r:id="rId15"/>
    <p:sldId id="283" r:id="rId16"/>
    <p:sldId id="285" r:id="rId17"/>
    <p:sldId id="286" r:id="rId18"/>
    <p:sldId id="284" r:id="rId19"/>
    <p:sldId id="287" r:id="rId20"/>
    <p:sldId id="288" r:id="rId21"/>
    <p:sldId id="271" r:id="rId22"/>
    <p:sldId id="282" r:id="rId23"/>
    <p:sldId id="292" r:id="rId24"/>
    <p:sldId id="267" r:id="rId25"/>
    <p:sldId id="293" r:id="rId26"/>
    <p:sldId id="273" r:id="rId27"/>
  </p:sldIdLst>
  <p:sldSz cx="18288000" cy="10287000"/>
  <p:notesSz cx="6858000" cy="9144000"/>
  <p:embeddedFontLst>
    <p:embeddedFont>
      <p:font typeface="맑은 고딕" panose="020B0503020000020004" pitchFamily="34" charset="-127"/>
      <p:regular r:id="rId29"/>
      <p:bold r:id="rId30"/>
    </p:embeddedFont>
    <p:embeddedFont>
      <p:font typeface="맑은 고딕" panose="020B0503020000020004" pitchFamily="34" charset="-127"/>
      <p:regular r:id="rId29"/>
      <p:bold r:id="rId30"/>
    </p:embeddedFont>
    <p:embeddedFont>
      <p:font typeface="SpoqaHanSans-Bold" panose="020B0604020202020204" charset="-128"/>
      <p:bold r:id="rId31"/>
    </p:embeddedFont>
    <p:embeddedFont>
      <p:font typeface="SpoqaHanSans-Regular" panose="020B0604020202020204" charset="-12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63" autoAdjust="0"/>
  </p:normalViewPr>
  <p:slideViewPr>
    <p:cSldViewPr snapToGrid="0">
      <p:cViewPr varScale="1">
        <p:scale>
          <a:sx n="40" d="100"/>
          <a:sy n="40" d="100"/>
        </p:scale>
        <p:origin x="109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민성" userId="21e476b9-b39c-4fd0-afba-2b695dacaa98" providerId="ADAL" clId="{1BF7F322-C0A4-4BCF-A47E-7910ED9E7804}"/>
    <pc:docChg chg="undo custSel addSld delSld modSld">
      <pc:chgData name="정민성" userId="21e476b9-b39c-4fd0-afba-2b695dacaa98" providerId="ADAL" clId="{1BF7F322-C0A4-4BCF-A47E-7910ED9E7804}" dt="2025-01-23T10:51:40.627" v="86" actId="207"/>
      <pc:docMkLst>
        <pc:docMk/>
      </pc:docMkLst>
      <pc:sldChg chg="addSp modSp mod">
        <pc:chgData name="정민성" userId="21e476b9-b39c-4fd0-afba-2b695dacaa98" providerId="ADAL" clId="{1BF7F322-C0A4-4BCF-A47E-7910ED9E7804}" dt="2025-01-23T09:41:36.525" v="65" actId="1076"/>
        <pc:sldMkLst>
          <pc:docMk/>
          <pc:sldMk cId="0" sldId="258"/>
        </pc:sldMkLst>
        <pc:spChg chg="mod">
          <ac:chgData name="정민성" userId="21e476b9-b39c-4fd0-afba-2b695dacaa98" providerId="ADAL" clId="{1BF7F322-C0A4-4BCF-A47E-7910ED9E7804}" dt="2025-01-23T08:50:06.387" v="60" actId="1076"/>
          <ac:spMkLst>
            <pc:docMk/>
            <pc:sldMk cId="0" sldId="258"/>
            <ac:spMk id="6" creationId="{D5463F22-B622-0CCE-14F6-65F1E4220944}"/>
          </ac:spMkLst>
        </pc:spChg>
        <pc:spChg chg="mod">
          <ac:chgData name="정민성" userId="21e476b9-b39c-4fd0-afba-2b695dacaa98" providerId="ADAL" clId="{1BF7F322-C0A4-4BCF-A47E-7910ED9E7804}" dt="2025-01-23T08:49:42.527" v="56" actId="1076"/>
          <ac:spMkLst>
            <pc:docMk/>
            <pc:sldMk cId="0" sldId="258"/>
            <ac:spMk id="7" creationId="{58E5D7E6-AB43-0BB1-942F-B733D70B18C3}"/>
          </ac:spMkLst>
        </pc:spChg>
        <pc:spChg chg="add mod">
          <ac:chgData name="정민성" userId="21e476b9-b39c-4fd0-afba-2b695dacaa98" providerId="ADAL" clId="{1BF7F322-C0A4-4BCF-A47E-7910ED9E7804}" dt="2025-01-23T08:52:04.537" v="63" actId="1076"/>
          <ac:spMkLst>
            <pc:docMk/>
            <pc:sldMk cId="0" sldId="258"/>
            <ac:spMk id="8" creationId="{BFD50579-82B1-9C6B-9888-93095694400A}"/>
          </ac:spMkLst>
        </pc:spChg>
        <pc:spChg chg="add mod">
          <ac:chgData name="정민성" userId="21e476b9-b39c-4fd0-afba-2b695dacaa98" providerId="ADAL" clId="{1BF7F322-C0A4-4BCF-A47E-7910ED9E7804}" dt="2025-01-23T09:41:36.525" v="65" actId="1076"/>
          <ac:spMkLst>
            <pc:docMk/>
            <pc:sldMk cId="0" sldId="258"/>
            <ac:spMk id="16" creationId="{1B18C5FD-A255-059C-3679-CF256ABE7760}"/>
          </ac:spMkLst>
        </pc:spChg>
        <pc:picChg chg="add mod ord">
          <ac:chgData name="정민성" userId="21e476b9-b39c-4fd0-afba-2b695dacaa98" providerId="ADAL" clId="{1BF7F322-C0A4-4BCF-A47E-7910ED9E7804}" dt="2025-01-23T08:50:08.490" v="61" actId="14100"/>
          <ac:picMkLst>
            <pc:docMk/>
            <pc:sldMk cId="0" sldId="258"/>
            <ac:picMk id="4" creationId="{0EB06BBE-248A-2797-6C87-321FA45C4AEF}"/>
          </ac:picMkLst>
        </pc:picChg>
        <pc:picChg chg="mod">
          <ac:chgData name="정민성" userId="21e476b9-b39c-4fd0-afba-2b695dacaa98" providerId="ADAL" clId="{1BF7F322-C0A4-4BCF-A47E-7910ED9E7804}" dt="2025-01-23T09:41:36.051" v="64" actId="14100"/>
          <ac:picMkLst>
            <pc:docMk/>
            <pc:sldMk cId="0" sldId="258"/>
            <ac:picMk id="22" creationId="{D4CD3197-32B1-7C0F-8EE6-9DF03C54756D}"/>
          </ac:picMkLst>
        </pc:picChg>
      </pc:sldChg>
      <pc:sldChg chg="modSp mod">
        <pc:chgData name="정민성" userId="21e476b9-b39c-4fd0-afba-2b695dacaa98" providerId="ADAL" clId="{1BF7F322-C0A4-4BCF-A47E-7910ED9E7804}" dt="2025-01-23T09:45:23.389" v="70"/>
        <pc:sldMkLst>
          <pc:docMk/>
          <pc:sldMk cId="314562454" sldId="276"/>
        </pc:sldMkLst>
        <pc:spChg chg="mod">
          <ac:chgData name="정민성" userId="21e476b9-b39c-4fd0-afba-2b695dacaa98" providerId="ADAL" clId="{1BF7F322-C0A4-4BCF-A47E-7910ED9E7804}" dt="2025-01-23T09:45:23.389" v="70"/>
          <ac:spMkLst>
            <pc:docMk/>
            <pc:sldMk cId="314562454" sldId="276"/>
            <ac:spMk id="24" creationId="{986FFBF8-9474-929A-4964-ACED588351A2}"/>
          </ac:spMkLst>
        </pc:spChg>
      </pc:sldChg>
      <pc:sldChg chg="modSp mod">
        <pc:chgData name="정민성" userId="21e476b9-b39c-4fd0-afba-2b695dacaa98" providerId="ADAL" clId="{1BF7F322-C0A4-4BCF-A47E-7910ED9E7804}" dt="2025-01-23T10:16:06.499" v="80" actId="20577"/>
        <pc:sldMkLst>
          <pc:docMk/>
          <pc:sldMk cId="1205140746" sldId="280"/>
        </pc:sldMkLst>
        <pc:spChg chg="mod">
          <ac:chgData name="정민성" userId="21e476b9-b39c-4fd0-afba-2b695dacaa98" providerId="ADAL" clId="{1BF7F322-C0A4-4BCF-A47E-7910ED9E7804}" dt="2025-01-23T10:16:06.499" v="80" actId="20577"/>
          <ac:spMkLst>
            <pc:docMk/>
            <pc:sldMk cId="1205140746" sldId="280"/>
            <ac:spMk id="10" creationId="{F1ED4241-54A2-5B3A-293A-721DD754A2B2}"/>
          </ac:spMkLst>
        </pc:spChg>
      </pc:sldChg>
      <pc:sldChg chg="delSp modSp mod">
        <pc:chgData name="정민성" userId="21e476b9-b39c-4fd0-afba-2b695dacaa98" providerId="ADAL" clId="{1BF7F322-C0A4-4BCF-A47E-7910ED9E7804}" dt="2025-01-23T09:45:47.163" v="72" actId="1076"/>
        <pc:sldMkLst>
          <pc:docMk/>
          <pc:sldMk cId="3725449444" sldId="288"/>
        </pc:sldMkLst>
        <pc:spChg chg="del">
          <ac:chgData name="정민성" userId="21e476b9-b39c-4fd0-afba-2b695dacaa98" providerId="ADAL" clId="{1BF7F322-C0A4-4BCF-A47E-7910ED9E7804}" dt="2025-01-23T09:45:36.816" v="71" actId="478"/>
          <ac:spMkLst>
            <pc:docMk/>
            <pc:sldMk cId="3725449444" sldId="288"/>
            <ac:spMk id="22" creationId="{6B83433A-7A67-583D-1446-39359FD558B4}"/>
          </ac:spMkLst>
        </pc:spChg>
        <pc:spChg chg="mod">
          <ac:chgData name="정민성" userId="21e476b9-b39c-4fd0-afba-2b695dacaa98" providerId="ADAL" clId="{1BF7F322-C0A4-4BCF-A47E-7910ED9E7804}" dt="2025-01-23T09:45:47.163" v="72" actId="1076"/>
          <ac:spMkLst>
            <pc:docMk/>
            <pc:sldMk cId="3725449444" sldId="288"/>
            <ac:spMk id="23" creationId="{2BEE6572-F85F-C92A-A257-8A2FA0A52314}"/>
          </ac:spMkLst>
        </pc:spChg>
      </pc:sldChg>
      <pc:sldChg chg="modSp mod">
        <pc:chgData name="정민성" userId="21e476b9-b39c-4fd0-afba-2b695dacaa98" providerId="ADAL" clId="{1BF7F322-C0A4-4BCF-A47E-7910ED9E7804}" dt="2025-01-23T10:51:40.627" v="86" actId="207"/>
        <pc:sldMkLst>
          <pc:docMk/>
          <pc:sldMk cId="3582321071" sldId="289"/>
        </pc:sldMkLst>
        <pc:spChg chg="mod">
          <ac:chgData name="정민성" userId="21e476b9-b39c-4fd0-afba-2b695dacaa98" providerId="ADAL" clId="{1BF7F322-C0A4-4BCF-A47E-7910ED9E7804}" dt="2025-01-23T10:51:40.627" v="86" actId="207"/>
          <ac:spMkLst>
            <pc:docMk/>
            <pc:sldMk cId="3582321071" sldId="289"/>
            <ac:spMk id="4" creationId="{EECCD8A5-D37A-8B21-762A-00386BEB20A7}"/>
          </ac:spMkLst>
        </pc:spChg>
      </pc:sldChg>
      <pc:sldChg chg="add del">
        <pc:chgData name="정민성" userId="21e476b9-b39c-4fd0-afba-2b695dacaa98" providerId="ADAL" clId="{1BF7F322-C0A4-4BCF-A47E-7910ED9E7804}" dt="2025-01-23T10:17:57.937" v="81" actId="47"/>
        <pc:sldMkLst>
          <pc:docMk/>
          <pc:sldMk cId="2110919941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A1C47-2536-4657-AEFB-B49894F138AA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AD2CC-BE82-4C44-8C96-26DF7C54D3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6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그린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버튼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플랫폼은</a:t>
            </a:r>
            <a:r>
              <a:rPr lang="en-US"/>
              <a:t> </a:t>
            </a:r>
            <a:r>
              <a:rPr lang="ko-KR" altLang="en-US" b="1">
                <a:ea typeface="맑은 고딕"/>
              </a:rPr>
              <a:t>표준화된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데이터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에너지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효율적으로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지원하며</a:t>
            </a:r>
            <a:r>
              <a:rPr lang="en-US"/>
              <a:t>, </a:t>
            </a:r>
            <a:r>
              <a:rPr lang="ko-KR" altLang="en-US" b="1">
                <a:ea typeface="맑은 고딕"/>
              </a:rPr>
              <a:t>사용자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중심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설계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개인이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다운로드하거나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공유할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 altLang="ko-KR">
                <a:ea typeface="맑은 고딕"/>
              </a:rPr>
              <a:t>. </a:t>
            </a:r>
            <a:r>
              <a:rPr lang="en-US" err="1"/>
              <a:t>또한</a:t>
            </a:r>
            <a:r>
              <a:rPr lang="en-US"/>
              <a:t>, </a:t>
            </a:r>
            <a:r>
              <a:rPr lang="ko-KR" altLang="en-US" b="1">
                <a:ea typeface="맑은 고딕"/>
              </a:rPr>
              <a:t>에너지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관리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개선</a:t>
            </a:r>
            <a:r>
              <a:rPr lang="ko-KR" altLang="en-US">
                <a:ea typeface="맑은 고딕"/>
              </a:rPr>
              <a:t>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패턴을</a:t>
            </a:r>
            <a:r>
              <a:rPr lang="en-US"/>
              <a:t> </a:t>
            </a:r>
            <a:r>
              <a:rPr lang="en-US" err="1"/>
              <a:t>분석하고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절약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방안을</a:t>
            </a:r>
            <a:r>
              <a:rPr lang="en-US"/>
              <a:t> </a:t>
            </a:r>
            <a:r>
              <a:rPr lang="en-US" err="1"/>
              <a:t>제시하며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다양한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애플리케이션과의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연동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확장성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효율적인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에너지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관리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생태계를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구현합니다</a:t>
            </a:r>
            <a:r>
              <a:rPr lang="en-US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AD2CC-BE82-4C44-8C96-26DF7C54D3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6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일반용의 밀도가 잡히는 전력사용량의 범위가 더 크기 때문에 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+mn-lt"/>
                <a:cs typeface="+mn-lt"/>
              </a:rPr>
              <a:t>일반용의 </a:t>
            </a:r>
            <a:r>
              <a:rPr lang="ko-KR" altLang="en-US" dirty="0" err="1">
                <a:ea typeface="+mn-lt"/>
                <a:cs typeface="+mn-lt"/>
              </a:rPr>
              <a:t>최적임계값이</a:t>
            </a:r>
            <a:r>
              <a:rPr lang="ko-KR" altLang="en-US" dirty="0">
                <a:ea typeface="+mn-lt"/>
                <a:cs typeface="+mn-lt"/>
              </a:rPr>
              <a:t> 산업용보다 더 크게 나온 이유: IQR 값이 클수록 데이터 분포가 더 </a:t>
            </a:r>
            <a:r>
              <a:rPr lang="ko-KR" altLang="ko-KR" dirty="0">
                <a:ea typeface="+mn-lt"/>
                <a:cs typeface="+mn-lt"/>
              </a:rPr>
              <a:t>넓게 퍼져 있다는 것을 </a:t>
            </a:r>
            <a:r>
              <a:rPr lang="ko-KR" altLang="en-US" dirty="0">
                <a:ea typeface="+mn-lt"/>
                <a:cs typeface="+mn-lt"/>
              </a:rPr>
              <a:t>의미</a:t>
            </a:r>
            <a:r>
              <a:rPr lang="en-US" altLang="ko-KR" dirty="0">
                <a:ea typeface="+mn-lt"/>
                <a:cs typeface="+mn-lt"/>
              </a:rPr>
              <a:t>+</a:t>
            </a:r>
            <a:r>
              <a:rPr lang="ko-KR" altLang="en-US" dirty="0">
                <a:ea typeface="+mn-lt"/>
                <a:cs typeface="+mn-lt"/>
              </a:rPr>
              <a:t>비슷한 평균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AD2CC-BE82-4C44-8C96-26DF7C54D3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2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제가 하고 싶다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AD2CC-BE82-4C44-8C96-26DF7C54D31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3D92-0A52-4C50-B72E-6174704EADF5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C26-7FAE-4D00-8B5E-9D4A5886645B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92E55-DEEC-47C2-91A9-C93E41A5D840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A8D3-A732-4D72-B87E-17ADAC6FD32F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09797-FCC2-47CE-B834-584C8E984845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51409-8587-4533-9088-7D0D51CFD3C3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00D7-2F13-4D7B-AF51-900B5A7301D0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1164-A2A5-4DEB-B76B-1888365468EF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71C2-4B41-423C-A585-477CA18BD3F8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FC06-A4DF-453C-9FA7-CC31B6B5F54A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A30E-E890-40AB-A65A-E9F77022B884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E7230-EB27-448E-B8C0-7954025E0B71}" type="datetime1">
              <a:rPr lang="en-US" altLang="ko-KR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8753" y="3378199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>
                <a:ea typeface="SpoqaHanSans-Bold"/>
              </a:rPr>
              <a:t>금속 산업 용도별 전력 데이터 비율 </a:t>
            </a:r>
            <a:r>
              <a:rPr lang="ko-KR" altLang="en-US" sz="4400">
                <a:ea typeface="SpoqaHanSans-Bold"/>
              </a:rPr>
              <a:t>기반 </a:t>
            </a:r>
            <a:r>
              <a:rPr lang="ko-KR" altLang="en-US" sz="4400" err="1">
                <a:ea typeface="SpoqaHanSans-Bold"/>
              </a:rPr>
              <a:t>임계값</a:t>
            </a:r>
            <a:r>
              <a:rPr lang="ko-KR" altLang="en-US" sz="4400">
                <a:ea typeface="SpoqaHanSans-Bold"/>
              </a:rPr>
              <a:t> 최적화를 통한 이상치 탐지</a:t>
            </a:r>
            <a:endParaRPr lang="ko-KR" sz="4400" b="0" i="0" u="none" strike="noStrike">
              <a:ea typeface="SpoqaHanSans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53" y="7908726"/>
            <a:ext cx="12939964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99600"/>
              </a:lnSpc>
            </a:pPr>
            <a:r>
              <a:rPr lang="ko-KR" altLang="en-US" sz="2800" b="0" i="0" u="none" strike="noStrike" spc="-200">
                <a:solidFill>
                  <a:srgbClr val="000000"/>
                </a:solidFill>
                <a:latin typeface="+mn-ea"/>
              </a:rPr>
              <a:t>저    자</a:t>
            </a:r>
            <a:r>
              <a:rPr lang="en-US" altLang="ko-KR" sz="2800" b="0" i="0" u="none" strike="noStrike" spc="-20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800">
                <a:latin typeface="+mn-ea"/>
              </a:rPr>
              <a:t>정민성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>
                <a:latin typeface="+mn-ea"/>
              </a:rPr>
              <a:t>김준서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>
                <a:latin typeface="+mn-ea"/>
              </a:rPr>
              <a:t>서지윤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 err="1">
                <a:latin typeface="+mn-ea"/>
              </a:rPr>
              <a:t>이충호</a:t>
            </a:r>
            <a:r>
              <a:rPr lang="en-US" altLang="ko-KR" sz="2800">
                <a:latin typeface="+mn-ea"/>
              </a:rPr>
              <a:t>(ETRI), </a:t>
            </a:r>
            <a:r>
              <a:rPr lang="ko-KR" altLang="en-US" sz="2800" err="1">
                <a:latin typeface="+mn-ea"/>
              </a:rPr>
              <a:t>허태욱</a:t>
            </a:r>
            <a:r>
              <a:rPr lang="en-US" altLang="ko-KR" sz="2800">
                <a:latin typeface="+mn-ea"/>
              </a:rPr>
              <a:t>(ETRI), </a:t>
            </a:r>
            <a:r>
              <a:rPr lang="ko-KR" altLang="en-US" sz="2800" err="1">
                <a:latin typeface="+mn-ea"/>
              </a:rPr>
              <a:t>이상금</a:t>
            </a:r>
            <a:endParaRPr lang="en-US" altLang="ko-KR" sz="2800"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>
                <a:latin typeface="+mn-ea"/>
              </a:rPr>
              <a:t>발표자</a:t>
            </a:r>
            <a:r>
              <a:rPr lang="en-US" altLang="ko-KR" sz="2800">
                <a:latin typeface="+mn-ea"/>
              </a:rPr>
              <a:t>: </a:t>
            </a:r>
            <a:r>
              <a:rPr lang="ko-KR" altLang="en-US" sz="2800">
                <a:latin typeface="+mn-ea"/>
              </a:rPr>
              <a:t>정민성</a:t>
            </a:r>
            <a:endParaRPr lang="en-US" altLang="ko-KR" sz="2800"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>
                <a:latin typeface="+mn-ea"/>
              </a:rPr>
              <a:t>발표일</a:t>
            </a:r>
            <a:r>
              <a:rPr lang="en-US" altLang="ko-KR" sz="2800">
                <a:latin typeface="+mn-ea"/>
              </a:rPr>
              <a:t>: 2025.02.05</a:t>
            </a:r>
          </a:p>
          <a:p>
            <a:pPr lvl="0" algn="l">
              <a:lnSpc>
                <a:spcPct val="99600"/>
              </a:lnSpc>
            </a:pPr>
            <a:r>
              <a:rPr lang="en-US" altLang="ko-KR" sz="3600"/>
              <a:t> </a:t>
            </a:r>
            <a:endParaRPr lang="ko-KR" sz="3400" b="0" i="0" u="none" strike="noStrike" spc="-200">
              <a:solidFill>
                <a:srgbClr val="000000"/>
              </a:solidFill>
              <a:ea typeface="SpoqaHanSans-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1048753" y="4758779"/>
            <a:ext cx="1182904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/>
              <a:t>Outlier Detection by Threshold Optimization Based on Power Data Ratios of Metal Industry Applications </a:t>
            </a:r>
            <a:endParaRPr lang="ko-KR" altLang="en-US" sz="1900"/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D7FDD0-FD6F-9438-28CE-E25BA3DF3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98910D-FC09-A1D7-88B9-94A002DEC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9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994" y="3451535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24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sz="24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990600" y="4036993"/>
            <a:ext cx="11829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600" b="1"/>
              <a:t>이상치 범위 분석</a:t>
            </a:r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76AE4-22A8-FAD1-8C41-50D1760D7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86A7F-CFCF-DAC3-BD94-E9D382D5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1999" y="749300"/>
            <a:ext cx="7989197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이상치 범위 분석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 (1/3)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Z-Score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F84D5F-B5A5-E612-737F-706516D70F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" r="1210" b="-1250"/>
          <a:stretch/>
        </p:blipFill>
        <p:spPr>
          <a:xfrm>
            <a:off x="10234642" y="4474368"/>
            <a:ext cx="7121653" cy="135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3FD34-BF04-2C7C-891D-CFC778B1DF19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</a:t>
            </a:r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B27D92-D38C-A456-1C7B-B2C42E10A0E9}"/>
              </a:ext>
            </a:extLst>
          </p:cNvPr>
          <p:cNvGrpSpPr/>
          <p:nvPr/>
        </p:nvGrpSpPr>
        <p:grpSpPr>
          <a:xfrm>
            <a:off x="613398" y="1190244"/>
            <a:ext cx="10397498" cy="7490023"/>
            <a:chOff x="880102" y="1223636"/>
            <a:chExt cx="9507702" cy="67910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087DF-C2C3-EF44-2A09-F1706FD43094}"/>
                </a:ext>
              </a:extLst>
            </p:cNvPr>
            <p:cNvSpPr txBox="1"/>
            <p:nvPr/>
          </p:nvSpPr>
          <p:spPr>
            <a:xfrm>
              <a:off x="7492204" y="7645401"/>
              <a:ext cx="289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출처</a:t>
              </a:r>
              <a:r>
                <a:rPr lang="en-US" altLang="ko-KR"/>
                <a:t>:</a:t>
              </a:r>
              <a:r>
                <a:rPr lang="en-US" altLang="ko-KR" err="1"/>
                <a:t>wikipedia</a:t>
              </a:r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EF57AD1-C7E6-706E-5A53-9D095FAE56A5}"/>
                </a:ext>
              </a:extLst>
            </p:cNvPr>
            <p:cNvGrpSpPr/>
            <p:nvPr/>
          </p:nvGrpSpPr>
          <p:grpSpPr>
            <a:xfrm>
              <a:off x="880102" y="1223636"/>
              <a:ext cx="9301327" cy="6421765"/>
              <a:chOff x="982424" y="866809"/>
              <a:chExt cx="9301327" cy="64217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A22281-84C2-5908-EB6A-64378C35F053}"/>
                  </a:ext>
                </a:extLst>
              </p:cNvPr>
              <p:cNvSpPr txBox="1"/>
              <p:nvPr/>
            </p:nvSpPr>
            <p:spPr>
              <a:xfrm>
                <a:off x="4492551" y="6919242"/>
                <a:ext cx="579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&lt;</a:t>
                </a:r>
                <a:r>
                  <a:rPr lang="ko-KR" altLang="en-US"/>
                  <a:t>정규 분포와 </a:t>
                </a:r>
                <a:r>
                  <a:rPr lang="en-US" altLang="ko-KR"/>
                  <a:t>Z-Score&gt;</a:t>
                </a:r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8440DE9-A7C4-D5FA-01CE-40FD333AD3AC}"/>
                  </a:ext>
                </a:extLst>
              </p:cNvPr>
              <p:cNvGrpSpPr/>
              <p:nvPr/>
            </p:nvGrpSpPr>
            <p:grpSpPr>
              <a:xfrm>
                <a:off x="982424" y="866809"/>
                <a:ext cx="8794750" cy="5906095"/>
                <a:chOff x="982424" y="866809"/>
                <a:chExt cx="8794750" cy="5906095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F1B1084A-0F93-D6EC-137E-653D11AF5F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08" t="84193" r="-1051" b="9532"/>
                <a:stretch/>
              </p:blipFill>
              <p:spPr>
                <a:xfrm>
                  <a:off x="982424" y="6432665"/>
                  <a:ext cx="8794750" cy="340239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B709AFE1-B889-A4C1-0C5B-E14633901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08" t="-26123" b="24600"/>
                <a:stretch/>
              </p:blipFill>
              <p:spPr>
                <a:xfrm>
                  <a:off x="982424" y="866809"/>
                  <a:ext cx="8703132" cy="550538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005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6781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이상치 범위 분석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 (2/3)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전체 전력 데이터 이상치 탐지 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802ED-1633-4B21-5E82-F19AA2FC88D7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11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EE40E8-6698-61C5-0887-471E97918D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19" t="13333" r="1162" b="4800"/>
          <a:stretch/>
        </p:blipFill>
        <p:spPr>
          <a:xfrm>
            <a:off x="11793513" y="3238500"/>
            <a:ext cx="5512229" cy="5092003"/>
          </a:xfrm>
          <a:prstGeom prst="rect">
            <a:avLst/>
          </a:prstGeom>
        </p:spPr>
      </p:pic>
      <p:pic>
        <p:nvPicPr>
          <p:cNvPr id="7" name="그림 6" descr="텍스트, 스크린샷, 라인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2A22197-DA6B-58CE-05D4-5A85F49B2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085" y="2579412"/>
            <a:ext cx="10520570" cy="57410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7A6F2E-9585-85C2-6FD5-ECFF16C43BD5}"/>
              </a:ext>
            </a:extLst>
          </p:cNvPr>
          <p:cNvSpPr txBox="1"/>
          <p:nvPr/>
        </p:nvSpPr>
        <p:spPr>
          <a:xfrm>
            <a:off x="4374482" y="8764849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전체 전력 데이터의 이상치 분포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121AD-038B-FDB9-68CC-E49580EFAA61}"/>
              </a:ext>
            </a:extLst>
          </p:cNvPr>
          <p:cNvSpPr txBox="1"/>
          <p:nvPr/>
        </p:nvSpPr>
        <p:spPr>
          <a:xfrm>
            <a:off x="12954000" y="873656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탐지된 이상치의 용도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160AD-AA3F-587F-25D6-BA3DDC093F20}"/>
              </a:ext>
            </a:extLst>
          </p:cNvPr>
          <p:cNvSpPr txBox="1"/>
          <p:nvPr/>
        </p:nvSpPr>
        <p:spPr>
          <a:xfrm>
            <a:off x="5882901" y="8287800"/>
            <a:ext cx="19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날짜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0CA9E-2913-4E5E-DFCF-F88AA96F69BE}"/>
              </a:ext>
            </a:extLst>
          </p:cNvPr>
          <p:cNvSpPr txBox="1"/>
          <p:nvPr/>
        </p:nvSpPr>
        <p:spPr>
          <a:xfrm rot="16200000">
            <a:off x="-621329" y="4659615"/>
            <a:ext cx="25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전력  사용량</a:t>
            </a:r>
            <a:r>
              <a:rPr lang="en-US" altLang="ko-KR"/>
              <a:t>(kW)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9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6781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이상치 범위 분석 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(3/3)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</a:rPr>
              <a:t>용도별 전력</a:t>
            </a:r>
            <a:r>
              <a:rPr lang="ko-KR" alt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 데이터 이상치 탐지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A9B3041-D34B-6ECA-51DB-C954F978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그림 4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A2CCF5B0-37CE-8F6D-66EB-2DB9FC092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00563"/>
            <a:ext cx="14554200" cy="62366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BF1EAF-7C3E-D15B-3A16-6A02CA1BAF01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3271A-E59C-2783-75D9-BA15ED8FC59A}"/>
              </a:ext>
            </a:extLst>
          </p:cNvPr>
          <p:cNvSpPr txBox="1"/>
          <p:nvPr/>
        </p:nvSpPr>
        <p:spPr>
          <a:xfrm>
            <a:off x="3276600" y="857486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산업용 전력 데이터의 이상치 분포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C1608-5998-9D26-7446-16680C54F089}"/>
              </a:ext>
            </a:extLst>
          </p:cNvPr>
          <p:cNvSpPr txBox="1"/>
          <p:nvPr/>
        </p:nvSpPr>
        <p:spPr>
          <a:xfrm>
            <a:off x="10535973" y="8584168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일반용 전력 데이터의 이상치 분포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5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994" y="3451535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24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sz="24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990600" y="4036993"/>
            <a:ext cx="11829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600" b="1" err="1"/>
              <a:t>임계값</a:t>
            </a:r>
            <a:r>
              <a:rPr lang="ko-KR" altLang="en-US" sz="5600" b="1"/>
              <a:t> 최적화</a:t>
            </a:r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76AE4-22A8-FAD1-8C41-50D1760D7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86A7F-CFCF-DAC3-BD94-E9D382D5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838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 err="1">
                <a:solidFill>
                  <a:srgbClr val="5D6DBE"/>
                </a:solidFill>
                <a:ea typeface="SpoqaHanSans-Bold"/>
              </a:rPr>
              <a:t>임계값</a:t>
            </a:r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 최적화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 (1/3)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4859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기대 비율과 가중 평균 기대 비율 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38EC55-D240-5237-D567-A1BD59DE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493" y="6213822"/>
            <a:ext cx="5032058" cy="1353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4BE24F-33E6-E94C-E709-E6824A442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184" y="3420704"/>
            <a:ext cx="11318026" cy="1753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7788A-1F58-37BF-F949-B28AC61CA534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43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6084196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 err="1">
                <a:solidFill>
                  <a:srgbClr val="5D6DBE"/>
                </a:solidFill>
                <a:ea typeface="SpoqaHanSans-Bold"/>
              </a:rPr>
              <a:t>임계값</a:t>
            </a:r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 최적화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 (2/3)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</a:rPr>
              <a:t>용도별 최적 </a:t>
            </a:r>
            <a:r>
              <a:rPr lang="ko-KR" altLang="en-US" sz="2800" b="1" spc="-100" err="1">
                <a:solidFill>
                  <a:srgbClr val="000000"/>
                </a:solidFill>
                <a:latin typeface="SpoqaHanSans-Regular"/>
              </a:rPr>
              <a:t>임계값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pic>
        <p:nvPicPr>
          <p:cNvPr id="5" name="그림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63DB442-2483-1459-A01F-7E982D7FF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97"/>
          <a:stretch/>
        </p:blipFill>
        <p:spPr>
          <a:xfrm>
            <a:off x="2542721" y="2254250"/>
            <a:ext cx="12247635" cy="6089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88564E-2DCE-92F6-8722-BA3A11409C9F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8AE01-48BC-FE2E-C24A-C31535CBB5C4}"/>
              </a:ext>
            </a:extLst>
          </p:cNvPr>
          <p:cNvSpPr txBox="1"/>
          <p:nvPr/>
        </p:nvSpPr>
        <p:spPr>
          <a:xfrm>
            <a:off x="5410200" y="8624607"/>
            <a:ext cx="986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가중 평균 기대 비율과 용도별 전력 데이터의 최적 </a:t>
            </a:r>
            <a:r>
              <a:rPr lang="ko-KR" altLang="en-US" err="1"/>
              <a:t>임계값</a:t>
            </a:r>
            <a:r>
              <a:rPr lang="ko-KR" altLang="en-US"/>
              <a:t> 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3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596519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5400" spc="-300" err="1">
                <a:solidFill>
                  <a:srgbClr val="5D6DBE"/>
                </a:solidFill>
                <a:ea typeface="SpoqaHanSans-Bold"/>
              </a:rPr>
              <a:t>임계값</a:t>
            </a:r>
            <a:r>
              <a:rPr lang="ko-KR" altLang="en-US" sz="5400" spc="-300">
                <a:solidFill>
                  <a:srgbClr val="5D6DBE"/>
                </a:solidFill>
                <a:ea typeface="SpoqaHanSans-Bold"/>
              </a:rPr>
              <a:t> 최적화</a:t>
            </a:r>
            <a:r>
              <a:rPr lang="en-US" altLang="ko-KR" sz="5400" b="1" i="0" u="none" strike="noStrike" spc="-300">
                <a:solidFill>
                  <a:srgbClr val="5D6DBE"/>
                </a:solidFill>
                <a:ea typeface="SpoqaHanSans-Bold"/>
              </a:rPr>
              <a:t> (3/3)</a:t>
            </a:r>
            <a:r>
              <a:rPr lang="ko-KR" altLang="en-US" sz="54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en-US" sz="5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</a:rPr>
              <a:t>예외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E2901-F178-39B6-8CC3-B3A37D50C134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17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0825C8-B7C9-54DB-9256-3DEE20C448D0}"/>
              </a:ext>
            </a:extLst>
          </p:cNvPr>
          <p:cNvSpPr/>
          <p:nvPr/>
        </p:nvSpPr>
        <p:spPr>
          <a:xfrm>
            <a:off x="9823816" y="2314573"/>
            <a:ext cx="565519" cy="651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E6572-F85F-C92A-A257-8A2FA0A52314}"/>
              </a:ext>
            </a:extLst>
          </p:cNvPr>
          <p:cNvSpPr txBox="1"/>
          <p:nvPr/>
        </p:nvSpPr>
        <p:spPr>
          <a:xfrm>
            <a:off x="10450412" y="44535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산업용 </a:t>
            </a:r>
            <a:r>
              <a:rPr lang="en-US" altLang="ko-KR" sz="2400" b="1" dirty="0"/>
              <a:t>IQR: </a:t>
            </a:r>
            <a:r>
              <a:rPr lang="en-US" altLang="ko-KR" sz="2400" dirty="0"/>
              <a:t>68908.95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일반용 </a:t>
            </a:r>
            <a:r>
              <a:rPr lang="en-US" altLang="ko-KR" sz="2400" b="1" dirty="0"/>
              <a:t>IQR: </a:t>
            </a:r>
            <a:r>
              <a:rPr lang="en-US" altLang="ko-KR" sz="2400" dirty="0"/>
              <a:t>75883.05</a:t>
            </a:r>
            <a:endParaRPr lang="ko-KR" altLang="en-US" sz="2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C531CF-C8ED-A6C9-2443-680FC4722CE9}"/>
              </a:ext>
            </a:extLst>
          </p:cNvPr>
          <p:cNvGrpSpPr/>
          <p:nvPr/>
        </p:nvGrpSpPr>
        <p:grpSpPr>
          <a:xfrm>
            <a:off x="302746" y="2647796"/>
            <a:ext cx="8864966" cy="5507672"/>
            <a:chOff x="8662316" y="2464755"/>
            <a:chExt cx="8674708" cy="5507672"/>
          </a:xfrm>
        </p:grpSpPr>
        <p:pic>
          <p:nvPicPr>
            <p:cNvPr id="6" name="그림 5" descr="텍스트, 스크린샷, 디스플레이, 라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72313278-9061-68D0-4A75-D6609EFF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605" t="-70" b="4697"/>
            <a:stretch/>
          </p:blipFill>
          <p:spPr>
            <a:xfrm>
              <a:off x="9026533" y="2464755"/>
              <a:ext cx="8310491" cy="524559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B6B14A-06E4-138F-4CBA-F30C49612A1D}"/>
                </a:ext>
              </a:extLst>
            </p:cNvPr>
            <p:cNvSpPr/>
            <p:nvPr/>
          </p:nvSpPr>
          <p:spPr>
            <a:xfrm>
              <a:off x="12206587" y="7708684"/>
              <a:ext cx="1765606" cy="263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>
                  <a:solidFill>
                    <a:schemeClr val="tx1"/>
                  </a:solidFill>
                  <a:latin typeface="Malgun Gothic"/>
                  <a:ea typeface="Malgun Gothic"/>
                  <a:cs typeface="Calibri"/>
                </a:rPr>
                <a:t>전력  사용량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A4F8BC-4782-A5CF-ABBC-86FA2FC73FF5}"/>
                </a:ext>
              </a:extLst>
            </p:cNvPr>
            <p:cNvSpPr/>
            <p:nvPr/>
          </p:nvSpPr>
          <p:spPr>
            <a:xfrm rot="16200000">
              <a:off x="8205407" y="4727368"/>
              <a:ext cx="1544204" cy="6303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ea typeface="맑은 고딕"/>
                  <a:cs typeface="Calibri"/>
                </a:rPr>
                <a:t>밀도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972956-1159-C2A9-05B4-306A48FA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83000" y="2641846"/>
              <a:ext cx="572512" cy="52045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F8AADE-A5DB-14B3-4686-EF57046A9FE1}"/>
              </a:ext>
            </a:extLst>
          </p:cNvPr>
          <p:cNvSpPr txBox="1"/>
          <p:nvPr/>
        </p:nvSpPr>
        <p:spPr>
          <a:xfrm>
            <a:off x="1953048" y="8545887"/>
            <a:ext cx="986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산업용과 일반용 전력 데이터의 커널 밀도 추정 그래프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4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994" y="3451535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24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sz="24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990600" y="4036993"/>
            <a:ext cx="11829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600" b="1"/>
              <a:t>결론 및 향후 연구 </a:t>
            </a:r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76AE4-22A8-FAD1-8C41-50D1760D7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86A7F-CFCF-DAC3-BD94-E9D382D5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spc="-300">
                <a:solidFill>
                  <a:srgbClr val="5D6DBE"/>
                </a:solidFill>
                <a:ea typeface="SpoqaHanSans-Bold"/>
              </a:rPr>
              <a:t>결론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260FB-7AD2-AD98-8A51-A05F867A0AA3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19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086CFD-5338-E73C-6B3C-9C3E113DB6FE}"/>
              </a:ext>
            </a:extLst>
          </p:cNvPr>
          <p:cNvSpPr txBox="1"/>
          <p:nvPr/>
        </p:nvSpPr>
        <p:spPr>
          <a:xfrm>
            <a:off x="762000" y="2101850"/>
            <a:ext cx="15634749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  <a:buAutoNum type="arabicPeriod"/>
            </a:pPr>
            <a:r>
              <a:rPr lang="ko-KR" altLang="en-US" sz="3200" dirty="0">
                <a:ea typeface="맑은 고딕"/>
                <a:cs typeface="Calibri"/>
              </a:rPr>
              <a:t>  금속 산업 전력 데이터에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통계적 접근법을 활용해 </a:t>
            </a:r>
            <a:r>
              <a:rPr lang="ko-KR" alt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임계값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 최적화</a:t>
            </a:r>
            <a:r>
              <a:rPr lang="ko-KR" altLang="en-US" sz="3200" dirty="0">
                <a:ea typeface="맑은 고딕"/>
                <a:cs typeface="Calibri"/>
              </a:rPr>
              <a:t>를 목표로 연구 진행</a:t>
            </a:r>
            <a:endParaRPr lang="en-US" altLang="ko-KR" sz="3200" dirty="0">
              <a:ea typeface="맑은 고딕"/>
              <a:cs typeface="Calibri"/>
            </a:endParaRPr>
          </a:p>
          <a:p>
            <a:pPr>
              <a:lnSpc>
                <a:spcPct val="250000"/>
              </a:lnSpc>
            </a:pPr>
            <a:r>
              <a:rPr lang="en-US" altLang="ko-KR" sz="3200" dirty="0">
                <a:ea typeface="맑은 고딕"/>
                <a:cs typeface="Calibri"/>
              </a:rPr>
              <a:t>2.   </a:t>
            </a:r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Z-Score</a:t>
            </a:r>
            <a:r>
              <a:rPr lang="ko-KR" altLang="en-US" sz="3200" dirty="0">
                <a:ea typeface="맑은 고딕"/>
                <a:cs typeface="Calibri"/>
              </a:rPr>
              <a:t>를 이용해 용도별 전력 데이터의 분포와 비율에 따른 이상치 분포 분석</a:t>
            </a:r>
            <a:endParaRPr lang="en-US" altLang="ko-KR" sz="3200" dirty="0">
              <a:ea typeface="맑은 고딕"/>
              <a:cs typeface="Calibri"/>
            </a:endParaRPr>
          </a:p>
          <a:p>
            <a:pPr>
              <a:lnSpc>
                <a:spcPct val="250000"/>
              </a:lnSpc>
            </a:pPr>
            <a:r>
              <a:rPr lang="en-US" altLang="ko-KR" sz="3200" dirty="0">
                <a:ea typeface="맑은 고딕"/>
                <a:cs typeface="Calibri"/>
              </a:rPr>
              <a:t>3.   </a:t>
            </a:r>
            <a:r>
              <a:rPr lang="ko-KR" altLang="en-US" sz="3200" dirty="0">
                <a:ea typeface="맑은 고딕"/>
                <a:cs typeface="Calibri"/>
              </a:rPr>
              <a:t>용도별 전력 데이터의 </a:t>
            </a:r>
            <a:r>
              <a:rPr lang="ko-KR" alt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임계값에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 영향을 미치는 요인으로 데이터의 비율 선정 </a:t>
            </a:r>
            <a:endParaRPr lang="en-US" altLang="ko-KR" sz="3200" b="1" dirty="0">
              <a:solidFill>
                <a:schemeClr val="tx2">
                  <a:lumMod val="60000"/>
                  <a:lumOff val="40000"/>
                </a:schemeClr>
              </a:solidFill>
              <a:ea typeface="맑은 고딕"/>
              <a:cs typeface="Calibri"/>
            </a:endParaRPr>
          </a:p>
          <a:p>
            <a:pPr>
              <a:lnSpc>
                <a:spcPct val="250000"/>
              </a:lnSpc>
            </a:pPr>
            <a:r>
              <a:rPr lang="en-US" altLang="ko-KR" sz="3200" dirty="0">
                <a:ea typeface="맑은 고딕"/>
                <a:cs typeface="Calibri"/>
              </a:rPr>
              <a:t>4.  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기대 비율에 가중치를 부여</a:t>
            </a:r>
            <a:r>
              <a:rPr lang="ko-KR" altLang="en-US" sz="3200" dirty="0">
                <a:ea typeface="맑은 고딕"/>
                <a:cs typeface="Calibri"/>
              </a:rPr>
              <a:t>하는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가중 평균 기대 비율 </a:t>
            </a:r>
            <a:r>
              <a:rPr lang="ko-KR" altLang="en-US" sz="3200" dirty="0">
                <a:ea typeface="맑은 고딕"/>
                <a:cs typeface="Calibri"/>
              </a:rPr>
              <a:t>수식 도출</a:t>
            </a:r>
            <a:endParaRPr lang="en-US" altLang="ko-KR" sz="3200" dirty="0">
              <a:ea typeface="맑은 고딕"/>
              <a:cs typeface="Calibri"/>
            </a:endParaRPr>
          </a:p>
          <a:p>
            <a:pPr>
              <a:lnSpc>
                <a:spcPct val="250000"/>
              </a:lnSpc>
            </a:pPr>
            <a:r>
              <a:rPr lang="en-US" altLang="ko-KR" sz="3200" dirty="0">
                <a:ea typeface="맑은 고딕"/>
                <a:cs typeface="Calibri"/>
              </a:rPr>
              <a:t>5.   </a:t>
            </a:r>
            <a:r>
              <a:rPr lang="ko-KR" altLang="en-US" sz="3200" dirty="0">
                <a:ea typeface="맑은 고딕"/>
                <a:cs typeface="Calibri"/>
              </a:rPr>
              <a:t>가중 평균 기대 비율 활용을 통해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최적 </a:t>
            </a:r>
            <a:r>
              <a:rPr lang="ko-KR" alt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임계값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rPr>
              <a:t> 확인 및 분석 </a:t>
            </a:r>
          </a:p>
          <a:p>
            <a:pPr>
              <a:buAutoNum type="arabicPeriod"/>
            </a:pPr>
            <a:endParaRPr lang="ko-KR" altLang="en-US" sz="3200" dirty="0">
              <a:ea typeface="맑은 고딕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50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041A1B-FA61-75E6-F672-63553D471C62}"/>
              </a:ext>
            </a:extLst>
          </p:cNvPr>
          <p:cNvSpPr/>
          <p:nvPr/>
        </p:nvSpPr>
        <p:spPr>
          <a:xfrm>
            <a:off x="1414690" y="3466800"/>
            <a:ext cx="2659394" cy="346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00" normalizeH="0" baseline="0" noProof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SpoqaHanSans-Bold"/>
                <a:ea typeface="+mn-ea"/>
                <a:cs typeface="+mn-cs"/>
              </a:rPr>
              <a:t>1</a:t>
            </a:r>
          </a:p>
          <a:p>
            <a:pPr algn="ctr">
              <a:lnSpc>
                <a:spcPct val="118689"/>
              </a:lnSpc>
              <a:defRPr/>
            </a:pPr>
            <a:endParaRPr lang="en-US" altLang="ko-KR" sz="1600" spc="-100">
              <a:solidFill>
                <a:srgbClr val="5D6DBE"/>
              </a:solidFill>
              <a:ea typeface="SpoqaHanSans-Bold"/>
            </a:endParaRPr>
          </a:p>
          <a:p>
            <a:pPr algn="ctr">
              <a:lnSpc>
                <a:spcPct val="118689"/>
              </a:lnSpc>
              <a:defRPr/>
            </a:pPr>
            <a:r>
              <a:rPr lang="ko-KR" altLang="en-US" sz="2800" spc="-100">
                <a:solidFill>
                  <a:srgbClr val="5D6DBE"/>
                </a:solidFill>
                <a:ea typeface="SpoqaHanSans-Bold"/>
              </a:rPr>
              <a:t>서론</a:t>
            </a:r>
            <a:endParaRPr kumimoji="0" lang="en-US" altLang="ko-KR" sz="28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" y="8255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5D6DBE"/>
                </a:solidFill>
                <a:ea typeface="SpoqaHanSans-Bold"/>
              </a:rPr>
              <a:t>목차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4799C21-0060-4232-766C-C12B7986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30" name="그림 2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DF4BF740-A219-68DB-D012-EEC0D5F068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C585211-DEF8-9F7C-2131-990C42D6F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C7FB29-7EA8-BFFB-E96E-2757FDC2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B23AAE-CFD4-B79B-AA83-8090DF782FC6}"/>
              </a:ext>
            </a:extLst>
          </p:cNvPr>
          <p:cNvSpPr/>
          <p:nvPr/>
        </p:nvSpPr>
        <p:spPr>
          <a:xfrm>
            <a:off x="4530019" y="3466800"/>
            <a:ext cx="2659394" cy="346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-100">
                <a:solidFill>
                  <a:srgbClr val="4F81BD">
                    <a:lumMod val="50000"/>
                  </a:srgbClr>
                </a:solidFill>
                <a:latin typeface="SpoqaHanSans-Bold"/>
              </a:rPr>
              <a:t>2</a:t>
            </a:r>
            <a:endParaRPr kumimoji="0" lang="en-US" altLang="ko-KR" sz="80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  <a:p>
            <a:pPr algn="ctr">
              <a:lnSpc>
                <a:spcPct val="118689"/>
              </a:lnSpc>
              <a:defRPr/>
            </a:pPr>
            <a:endParaRPr lang="en-US" altLang="ko-KR" sz="1600" spc="-100">
              <a:solidFill>
                <a:srgbClr val="5D6DBE"/>
              </a:solidFill>
              <a:ea typeface="SpoqaHanSans-Bold"/>
            </a:endParaRPr>
          </a:p>
          <a:p>
            <a:pPr algn="ctr">
              <a:lnSpc>
                <a:spcPct val="118689"/>
              </a:lnSpc>
              <a:defRPr/>
            </a:pPr>
            <a:r>
              <a:rPr kumimoji="0" lang="ko-KR" altLang="en-US" sz="2800" b="0" i="0" u="none" strike="noStrike" kern="1200" cap="none" spc="-100" normalizeH="0" baseline="0" noProof="0">
                <a:ln>
                  <a:noFill/>
                </a:ln>
                <a:solidFill>
                  <a:srgbClr val="5D6DBE"/>
                </a:solidFill>
                <a:effectLst/>
                <a:uLnTx/>
                <a:uFillTx/>
                <a:latin typeface="SpoqaHanSans-Bold"/>
                <a:ea typeface="SpoqaHanSans-Bold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-100" normalizeH="0" baseline="0" noProof="0" err="1">
                <a:ln>
                  <a:noFill/>
                </a:ln>
                <a:solidFill>
                  <a:srgbClr val="5D6DBE"/>
                </a:solidFill>
                <a:effectLst/>
                <a:uLnTx/>
                <a:uFillTx/>
                <a:latin typeface="SpoqaHanSans-Bold"/>
                <a:ea typeface="SpoqaHanSans-Bold"/>
                <a:cs typeface="+mn-cs"/>
              </a:rPr>
              <a:t>전처리</a:t>
            </a:r>
            <a:endParaRPr kumimoji="0" lang="en-US" altLang="ko-KR" sz="28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2851F7-7712-B722-66AC-541EA8B54073}"/>
              </a:ext>
            </a:extLst>
          </p:cNvPr>
          <p:cNvSpPr/>
          <p:nvPr/>
        </p:nvSpPr>
        <p:spPr>
          <a:xfrm>
            <a:off x="7645348" y="3466800"/>
            <a:ext cx="2659394" cy="346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00" normalizeH="0" baseline="0" noProof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SpoqaHanSans-Bold"/>
                <a:ea typeface="+mn-ea"/>
                <a:cs typeface="+mn-cs"/>
              </a:rPr>
              <a:t>3</a:t>
            </a:r>
          </a:p>
          <a:p>
            <a:pPr algn="ctr">
              <a:lnSpc>
                <a:spcPct val="118689"/>
              </a:lnSpc>
              <a:defRPr/>
            </a:pPr>
            <a:endParaRPr lang="en-US" altLang="ko-KR" sz="1600" spc="-100">
              <a:solidFill>
                <a:srgbClr val="5D6DBE"/>
              </a:solidFill>
              <a:ea typeface="SpoqaHanSans-Bold"/>
            </a:endParaRPr>
          </a:p>
          <a:p>
            <a:pPr algn="ctr">
              <a:lnSpc>
                <a:spcPct val="118689"/>
              </a:lnSpc>
              <a:defRPr/>
            </a:pPr>
            <a:r>
              <a:rPr kumimoji="0" lang="ko-KR" altLang="en-US" sz="2800" b="0" i="0" u="none" strike="noStrike" kern="1200" cap="none" spc="-100" normalizeH="0" baseline="0" noProof="0">
                <a:ln>
                  <a:noFill/>
                </a:ln>
                <a:solidFill>
                  <a:srgbClr val="5D6DBE"/>
                </a:solidFill>
                <a:effectLst/>
                <a:uLnTx/>
                <a:uFillTx/>
                <a:latin typeface="SpoqaHanSans-Bold"/>
                <a:ea typeface="SpoqaHanSans-Bold"/>
                <a:cs typeface="+mn-cs"/>
              </a:rPr>
              <a:t>이상치 범위 설정 </a:t>
            </a:r>
            <a:endParaRPr kumimoji="0" lang="en-US" altLang="ko-KR" sz="28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7003E1-ECB9-2C31-6C98-BFBDFF21B28C}"/>
              </a:ext>
            </a:extLst>
          </p:cNvPr>
          <p:cNvSpPr/>
          <p:nvPr/>
        </p:nvSpPr>
        <p:spPr>
          <a:xfrm>
            <a:off x="10760677" y="3466800"/>
            <a:ext cx="2659394" cy="346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-100">
                <a:solidFill>
                  <a:srgbClr val="4F81BD">
                    <a:lumMod val="50000"/>
                  </a:srgbClr>
                </a:solidFill>
                <a:latin typeface="SpoqaHanSans-Bold"/>
              </a:rPr>
              <a:t>4</a:t>
            </a:r>
            <a:endParaRPr kumimoji="0" lang="en-US" altLang="ko-KR" sz="80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  <a:p>
            <a:pPr algn="ctr">
              <a:lnSpc>
                <a:spcPct val="118689"/>
              </a:lnSpc>
              <a:defRPr/>
            </a:pPr>
            <a:endParaRPr lang="en-US" altLang="ko-KR" sz="1600" spc="-100">
              <a:solidFill>
                <a:srgbClr val="5D6DBE"/>
              </a:solidFill>
              <a:ea typeface="SpoqaHanSans-Bold"/>
            </a:endParaRPr>
          </a:p>
          <a:p>
            <a:pPr algn="ctr">
              <a:lnSpc>
                <a:spcPct val="118689"/>
              </a:lnSpc>
              <a:defRPr/>
            </a:pPr>
            <a:r>
              <a:rPr kumimoji="0" lang="ko-KR" altLang="en-US" sz="2800" b="0" i="0" u="none" strike="noStrike" kern="1200" cap="none" spc="-100" normalizeH="0" baseline="0" noProof="0" err="1">
                <a:ln>
                  <a:noFill/>
                </a:ln>
                <a:solidFill>
                  <a:srgbClr val="5D6DBE"/>
                </a:solidFill>
                <a:effectLst/>
                <a:uLnTx/>
                <a:uFillTx/>
                <a:latin typeface="SpoqaHanSans-Bold"/>
                <a:ea typeface="SpoqaHanSans-Bold"/>
                <a:cs typeface="+mn-cs"/>
              </a:rPr>
              <a:t>임계값</a:t>
            </a:r>
            <a:r>
              <a:rPr kumimoji="0" lang="ko-KR" altLang="en-US" sz="2800" b="0" i="0" u="none" strike="noStrike" kern="1200" cap="none" spc="-100" normalizeH="0" baseline="0" noProof="0">
                <a:ln>
                  <a:noFill/>
                </a:ln>
                <a:solidFill>
                  <a:srgbClr val="5D6DBE"/>
                </a:solidFill>
                <a:effectLst/>
                <a:uLnTx/>
                <a:uFillTx/>
                <a:latin typeface="SpoqaHanSans-Bold"/>
                <a:ea typeface="SpoqaHanSans-Bold"/>
                <a:cs typeface="+mn-cs"/>
              </a:rPr>
              <a:t> 최적화</a:t>
            </a:r>
            <a:endParaRPr kumimoji="0" lang="en-US" altLang="ko-KR" sz="28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A74C4A-70E6-75CF-993E-E6AFC52A15AB}"/>
              </a:ext>
            </a:extLst>
          </p:cNvPr>
          <p:cNvSpPr/>
          <p:nvPr/>
        </p:nvSpPr>
        <p:spPr>
          <a:xfrm>
            <a:off x="13876006" y="3466800"/>
            <a:ext cx="2659394" cy="346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-100">
                <a:solidFill>
                  <a:srgbClr val="4F81BD">
                    <a:lumMod val="50000"/>
                  </a:srgbClr>
                </a:solidFill>
                <a:latin typeface="SpoqaHanSans-Bold"/>
              </a:rPr>
              <a:t>5</a:t>
            </a:r>
            <a:endParaRPr kumimoji="0" lang="en-US" altLang="ko-KR" sz="80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  <a:p>
            <a:pPr algn="ctr">
              <a:lnSpc>
                <a:spcPct val="118689"/>
              </a:lnSpc>
              <a:defRPr/>
            </a:pPr>
            <a:endParaRPr lang="en-US" altLang="ko-KR" sz="1600" spc="-100">
              <a:solidFill>
                <a:srgbClr val="5D6DBE"/>
              </a:solidFill>
              <a:ea typeface="SpoqaHanSans-Bold"/>
            </a:endParaRPr>
          </a:p>
          <a:p>
            <a:pPr algn="ctr">
              <a:lnSpc>
                <a:spcPct val="118689"/>
              </a:lnSpc>
              <a:defRPr/>
            </a:pPr>
            <a:r>
              <a:rPr lang="ko-KR" altLang="en-US" sz="2800" spc="-100">
                <a:solidFill>
                  <a:srgbClr val="5D6DBE"/>
                </a:solidFill>
                <a:latin typeface="SpoqaHanSans-Bold"/>
                <a:ea typeface="SpoqaHanSans-Bold"/>
              </a:rPr>
              <a:t>결론</a:t>
            </a:r>
            <a:endParaRPr kumimoji="0" lang="en-US" altLang="ko-KR" sz="2800" b="0" i="0" u="none" strike="noStrike" kern="1200" cap="none" spc="-100" normalizeH="0" baseline="0" noProof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SpoqaHanSans-Bold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AB6FB5-0443-84C4-6B97-2E734C1EB192}"/>
              </a:ext>
            </a:extLst>
          </p:cNvPr>
          <p:cNvSpPr txBox="1"/>
          <p:nvPr/>
        </p:nvSpPr>
        <p:spPr>
          <a:xfrm>
            <a:off x="17337024" y="9791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01</a:t>
            </a:r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7D47-B224-2B49-4F31-63D814D4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AB1BA6-C62F-2FBD-B344-0C3714F0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63675B9-C2B4-3D86-BE9E-91A0178111D8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E4133-F13D-8C65-6CD3-2D8C0B33A50D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DBDF909-AD47-F9FA-D608-7462C4D94B8A}"/>
              </a:ext>
            </a:extLst>
          </p:cNvPr>
          <p:cNvSpPr txBox="1"/>
          <p:nvPr/>
        </p:nvSpPr>
        <p:spPr>
          <a:xfrm>
            <a:off x="762000" y="749300"/>
            <a:ext cx="7543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1" i="0" u="none" strike="noStrike" spc="-300">
                <a:solidFill>
                  <a:srgbClr val="5D6DBE"/>
                </a:solidFill>
                <a:ea typeface="SpoqaHanSans-Bold"/>
              </a:rPr>
              <a:t>향후 연구  및 기대효과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 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A140D5-383A-0B7A-B863-17A3B2E9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1DFF3E36-6A78-1A15-149F-8653B6CB89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6878E1-3A29-43D5-A325-D7AE960C5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F367C1-3293-6F06-93A7-DEF94965D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B90BF8A3-938D-EB6F-5ECB-08A34B19E1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595B6-32B8-87BF-BA0F-7631D9B72FC0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19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A47CFF-4947-1A2C-AAE0-26AE998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242" y="2512243"/>
            <a:ext cx="10379075" cy="1166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4D7B93-EC36-C306-DE2D-A942DAE3C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919" y="4934191"/>
            <a:ext cx="6199245" cy="1027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546E202-4BE9-1732-5E5E-83BDD1E81291}"/>
              </a:ext>
            </a:extLst>
          </p:cNvPr>
          <p:cNvSpPr/>
          <p:nvPr/>
        </p:nvSpPr>
        <p:spPr>
          <a:xfrm rot="5400000">
            <a:off x="7627033" y="4032647"/>
            <a:ext cx="798124" cy="728043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03ED03-266D-711A-5F89-7C8830BFF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280" y="7281199"/>
            <a:ext cx="8572500" cy="116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4290F13-0943-0C30-D880-DE5AA2D7EF04}"/>
              </a:ext>
            </a:extLst>
          </p:cNvPr>
          <p:cNvSpPr/>
          <p:nvPr/>
        </p:nvSpPr>
        <p:spPr>
          <a:xfrm rot="5400000">
            <a:off x="7627033" y="6319175"/>
            <a:ext cx="798124" cy="728043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6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3670301"/>
            <a:ext cx="9374606" cy="1092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4800" spc="-300">
                <a:solidFill>
                  <a:srgbClr val="5D6DBE"/>
                </a:solidFill>
                <a:ea typeface="SpoqaHanSans-Bold"/>
              </a:rPr>
              <a:t>감사합니다</a:t>
            </a:r>
            <a:endParaRPr lang="ko-KR" altLang="en-US" sz="4800" b="1"/>
          </a:p>
        </p:txBody>
      </p:sp>
      <p:sp>
        <p:nvSpPr>
          <p:cNvPr id="4" name="TextBox 4"/>
          <p:cNvSpPr txBox="1"/>
          <p:nvPr/>
        </p:nvSpPr>
        <p:spPr>
          <a:xfrm>
            <a:off x="1048753" y="7908726"/>
            <a:ext cx="12939964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>
                <a:solidFill>
                  <a:srgbClr val="000000"/>
                </a:solidFill>
                <a:latin typeface="+mn-ea"/>
              </a:rPr>
              <a:t>저자</a:t>
            </a:r>
            <a:r>
              <a:rPr lang="en-US" altLang="ko-KR" sz="2800" b="0" i="0" u="none" strike="noStrike" spc="-20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800">
                <a:latin typeface="+mn-ea"/>
              </a:rPr>
              <a:t>정민성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>
                <a:latin typeface="+mn-ea"/>
              </a:rPr>
              <a:t>김준서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>
                <a:latin typeface="+mn-ea"/>
              </a:rPr>
              <a:t>서지윤</a:t>
            </a:r>
            <a:r>
              <a:rPr lang="en-US" altLang="ko-KR" sz="2800">
                <a:latin typeface="+mn-ea"/>
              </a:rPr>
              <a:t>, </a:t>
            </a:r>
            <a:r>
              <a:rPr lang="ko-KR" altLang="en-US" sz="2800" err="1">
                <a:latin typeface="+mn-ea"/>
              </a:rPr>
              <a:t>이충호</a:t>
            </a:r>
            <a:r>
              <a:rPr lang="en-US" altLang="ko-KR" sz="2800">
                <a:latin typeface="+mn-ea"/>
              </a:rPr>
              <a:t>(ETRI), </a:t>
            </a:r>
            <a:r>
              <a:rPr lang="ko-KR" altLang="en-US" sz="2800" err="1">
                <a:latin typeface="+mn-ea"/>
              </a:rPr>
              <a:t>허태욱</a:t>
            </a:r>
            <a:r>
              <a:rPr lang="en-US" altLang="ko-KR" sz="2800">
                <a:latin typeface="+mn-ea"/>
              </a:rPr>
              <a:t>(ETRI), </a:t>
            </a:r>
            <a:r>
              <a:rPr lang="ko-KR" altLang="en-US" sz="2800" err="1">
                <a:latin typeface="+mn-ea"/>
              </a:rPr>
              <a:t>이상금</a:t>
            </a:r>
            <a:endParaRPr lang="en-US" altLang="ko-KR" sz="2800"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>
                <a:latin typeface="+mn-ea"/>
              </a:rPr>
              <a:t>발표자</a:t>
            </a:r>
            <a:r>
              <a:rPr lang="en-US" altLang="ko-KR" sz="2800">
                <a:latin typeface="+mn-ea"/>
              </a:rPr>
              <a:t>: </a:t>
            </a:r>
            <a:r>
              <a:rPr lang="ko-KR" altLang="en-US" sz="2800">
                <a:latin typeface="+mn-ea"/>
              </a:rPr>
              <a:t>정민성</a:t>
            </a:r>
            <a:endParaRPr lang="en-US" altLang="ko-KR" sz="2800">
              <a:latin typeface="+mn-ea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>
                <a:latin typeface="+mn-ea"/>
              </a:rPr>
              <a:t>발표일</a:t>
            </a:r>
            <a:r>
              <a:rPr lang="en-US" altLang="ko-KR" sz="2800">
                <a:latin typeface="+mn-ea"/>
              </a:rPr>
              <a:t>: 2025.02.05</a:t>
            </a:r>
          </a:p>
          <a:p>
            <a:pPr lvl="0" algn="l">
              <a:lnSpc>
                <a:spcPct val="99600"/>
              </a:lnSpc>
            </a:pPr>
            <a:r>
              <a:rPr lang="en-US" altLang="ko-KR" sz="3600"/>
              <a:t> </a:t>
            </a:r>
            <a:endParaRPr lang="ko-KR" sz="3400" b="0" i="0" u="none" strike="noStrike" spc="-200">
              <a:solidFill>
                <a:srgbClr val="000000"/>
              </a:solidFill>
              <a:ea typeface="SpoqaHanSans-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799C21-0060-4232-766C-C12B7986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3" y="2501902"/>
            <a:ext cx="4559930" cy="1092199"/>
          </a:xfrm>
          <a:prstGeom prst="rect">
            <a:avLst/>
          </a:prstGeom>
        </p:spPr>
      </p:pic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E1349-77E9-5132-F027-9FFE91C3AB56}"/>
              </a:ext>
            </a:extLst>
          </p:cNvPr>
          <p:cNvSpPr txBox="1"/>
          <p:nvPr/>
        </p:nvSpPr>
        <p:spPr>
          <a:xfrm>
            <a:off x="6629400" y="44577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/>
              <a:t>쓰레기통</a:t>
            </a:r>
          </a:p>
        </p:txBody>
      </p:sp>
    </p:spTree>
    <p:extLst>
      <p:ext uri="{BB962C8B-B14F-4D97-AF65-F5344CB8AC3E}">
        <p14:creationId xmlns:p14="http://schemas.microsoft.com/office/powerpoint/2010/main" val="226478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4F74F-F3DB-A25D-8191-141666535E7B}"/>
              </a:ext>
            </a:extLst>
          </p:cNvPr>
          <p:cNvSpPr txBox="1"/>
          <p:nvPr/>
        </p:nvSpPr>
        <p:spPr>
          <a:xfrm>
            <a:off x="533400" y="647700"/>
            <a:ext cx="16992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/>
              <a:t>현재 에너지 사용의 상당 부분은 전력이 차지하 고 있고</a:t>
            </a:r>
            <a:r>
              <a:rPr lang="en-US" altLang="ko-KR" sz="3200"/>
              <a:t>, </a:t>
            </a:r>
            <a:r>
              <a:rPr lang="ko-KR" altLang="en-US" sz="3200"/>
              <a:t>그 중에서도 산업부문의 비중이 커 </a:t>
            </a:r>
            <a:r>
              <a:rPr lang="en-US" altLang="ko-KR" sz="3200"/>
              <a:t>(</a:t>
            </a:r>
            <a:r>
              <a:rPr lang="ko-KR" altLang="en-US" sz="3200" err="1"/>
              <a:t>도표랑</a:t>
            </a:r>
            <a:r>
              <a:rPr lang="ko-KR" altLang="en-US" sz="3200"/>
              <a:t> 같이 넣기</a:t>
            </a:r>
            <a:r>
              <a:rPr lang="en-US" altLang="ko-KR" sz="3200"/>
              <a:t>)</a:t>
            </a:r>
          </a:p>
          <a:p>
            <a:pPr marL="342900" indent="-342900">
              <a:buAutoNum type="arabicPeriod"/>
            </a:pPr>
            <a:r>
              <a:rPr lang="ko-KR" altLang="en-US" sz="3200"/>
              <a:t>그린버튼 플랫폼</a:t>
            </a:r>
            <a:endParaRPr lang="en-US" altLang="ko-KR" sz="3200"/>
          </a:p>
          <a:p>
            <a:pPr marL="342900" indent="-342900">
              <a:buAutoNum type="arabicPeriod"/>
            </a:pPr>
            <a:r>
              <a:rPr lang="ko-KR" altLang="en-US" sz="3200"/>
              <a:t>흐름도</a:t>
            </a:r>
            <a:r>
              <a:rPr lang="en-US" altLang="ko-KR" sz="3200"/>
              <a:t>(</a:t>
            </a:r>
            <a:r>
              <a:rPr lang="ko-KR" altLang="en-US" sz="3200"/>
              <a:t>우리가 구상한 통계적 방법이 어떻게 </a:t>
            </a:r>
            <a:r>
              <a:rPr lang="ko-KR" altLang="en-US" sz="3200" err="1"/>
              <a:t>최적값을</a:t>
            </a:r>
            <a:r>
              <a:rPr lang="ko-KR" altLang="en-US" sz="3200"/>
              <a:t> 도출해 내는가</a:t>
            </a:r>
            <a:r>
              <a:rPr lang="en-US" altLang="ko-KR" sz="320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3200"/>
              <a:t>주요공헌 혹은 연구목표</a:t>
            </a:r>
            <a:r>
              <a:rPr lang="en-US" altLang="ko-KR" sz="3200"/>
              <a:t>(</a:t>
            </a:r>
            <a:r>
              <a:rPr lang="ko-KR" altLang="en-US" sz="3200"/>
              <a:t>우리가 제시한 게 뭐를 할 수 있는가</a:t>
            </a:r>
            <a:r>
              <a:rPr lang="en-US" altLang="ko-KR" sz="3200"/>
              <a:t>)</a:t>
            </a:r>
          </a:p>
          <a:p>
            <a:pPr marL="342900" indent="-342900">
              <a:buAutoNum type="arabicPeriod"/>
            </a:pPr>
            <a:endParaRPr lang="ko-KR" altLang="en-US" sz="32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20B62F-B675-3BC6-C78B-7387AD161233}"/>
              </a:ext>
            </a:extLst>
          </p:cNvPr>
          <p:cNvGrpSpPr/>
          <p:nvPr/>
        </p:nvGrpSpPr>
        <p:grpSpPr>
          <a:xfrm>
            <a:off x="5329237" y="4391025"/>
            <a:ext cx="7629525" cy="1914525"/>
            <a:chOff x="5329237" y="4391025"/>
            <a:chExt cx="7629525" cy="19145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8EAA91-F5A6-F198-9973-14B64C50B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237" y="4391025"/>
              <a:ext cx="7629525" cy="15049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DC4948-5306-EF70-ED2E-29130AD42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286" y="5895975"/>
              <a:ext cx="7591425" cy="4095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451BA33-5B31-1F51-C305-D1C26B7CF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88" y="7277100"/>
            <a:ext cx="10924223" cy="28541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C672B6-55CA-CE40-29AB-376B273E56C0}"/>
              </a:ext>
            </a:extLst>
          </p:cNvPr>
          <p:cNvGrpSpPr/>
          <p:nvPr/>
        </p:nvGrpSpPr>
        <p:grpSpPr>
          <a:xfrm>
            <a:off x="2781299" y="1544420"/>
            <a:ext cx="12725400" cy="4156998"/>
            <a:chOff x="1924050" y="2035175"/>
            <a:chExt cx="14468475" cy="570388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E6602C-48EA-7595-3B84-A7AF9246A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4050" y="2547937"/>
              <a:ext cx="14439900" cy="51911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9EB384-7594-B94B-7E4E-7E606A4D1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4050" y="2035175"/>
              <a:ext cx="14468475" cy="5238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F2FEEE-3951-03A2-A6D5-F13D2B679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886" y="4648708"/>
            <a:ext cx="92678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994" y="3451535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24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sz="24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990600" y="4036993"/>
            <a:ext cx="11829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600" b="1"/>
              <a:t>서론</a:t>
            </a:r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76AE4-22A8-FAD1-8C41-50D1760D7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86A7F-CFCF-DAC3-BD94-E9D382D5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3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B06BBE-248A-2797-6C87-321FA45C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2983866"/>
            <a:ext cx="8775828" cy="47990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CD3197-32B1-7C0F-8EE6-9DF03C547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612" y="3142032"/>
            <a:ext cx="9116068" cy="464086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42548-054D-2269-7017-8B17DB2CCCC7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1ED4241-54A2-5B3A-293A-721DD754A2B2}"/>
              </a:ext>
            </a:extLst>
          </p:cNvPr>
          <p:cNvSpPr txBox="1"/>
          <p:nvPr/>
        </p:nvSpPr>
        <p:spPr>
          <a:xfrm>
            <a:off x="762000" y="749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서론 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(</a:t>
            </a:r>
            <a:r>
              <a:rPr lang="en-US" altLang="ko-KR" sz="5000" b="1" spc="-300">
                <a:solidFill>
                  <a:srgbClr val="5D6DBE"/>
                </a:solidFill>
                <a:ea typeface="SpoqaHanSans-Bold"/>
              </a:rPr>
              <a:t>1/4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)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4C190-EB5F-3C21-AD33-5C6E9F82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01A0827F-BB1C-C2BC-2BA7-F3D8CBC48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F5769B-3D4D-AF8D-018C-471E27B05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A4C382-39AA-21B4-4728-402B91E32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7A7069B6-6F34-46E5-E1C9-388C2CA8F7DF}"/>
              </a:ext>
            </a:extLst>
          </p:cNvPr>
          <p:cNvSpPr txBox="1"/>
          <p:nvPr/>
        </p:nvSpPr>
        <p:spPr>
          <a:xfrm>
            <a:off x="760730" y="1607820"/>
            <a:ext cx="13075920" cy="10947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</a:rPr>
              <a:t>전력 소비 관리의 필요성 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6B8F0-80B6-3DD0-AFB0-ACAB63C0DAB2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63F22-B622-0CCE-14F6-65F1E4220944}"/>
              </a:ext>
            </a:extLst>
          </p:cNvPr>
          <p:cNvSpPr txBox="1"/>
          <p:nvPr/>
        </p:nvSpPr>
        <p:spPr>
          <a:xfrm>
            <a:off x="15382398" y="8289037"/>
            <a:ext cx="2209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출처:한국전력공사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5D7E6-AB43-0BB1-942F-B733D70B18C3}"/>
              </a:ext>
            </a:extLst>
          </p:cNvPr>
          <p:cNvSpPr txBox="1"/>
          <p:nvPr/>
        </p:nvSpPr>
        <p:spPr>
          <a:xfrm>
            <a:off x="12524898" y="274344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전기 사용량 추이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50579-82B1-9C6B-9888-93095694400A}"/>
              </a:ext>
            </a:extLst>
          </p:cNvPr>
          <p:cNvSpPr txBox="1"/>
          <p:nvPr/>
        </p:nvSpPr>
        <p:spPr>
          <a:xfrm>
            <a:off x="3347799" y="275807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에너지별 사용 비율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8C5FD-A255-059C-3679-CF256ABE7760}"/>
              </a:ext>
            </a:extLst>
          </p:cNvPr>
          <p:cNvSpPr txBox="1"/>
          <p:nvPr/>
        </p:nvSpPr>
        <p:spPr>
          <a:xfrm>
            <a:off x="4823012" y="8289037"/>
            <a:ext cx="931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666666"/>
                </a:solidFill>
                <a:effectLst/>
                <a:latin typeface="+mj-ea"/>
                <a:ea typeface="+mj-ea"/>
              </a:rPr>
              <a:t>출처 </a:t>
            </a:r>
            <a:r>
              <a:rPr lang="en-US" altLang="ko-KR" b="0" i="0">
                <a:solidFill>
                  <a:srgbClr val="666666"/>
                </a:solidFill>
                <a:effectLst/>
                <a:latin typeface="+mj-ea"/>
                <a:ea typeface="+mj-ea"/>
              </a:rPr>
              <a:t>: 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에너지통계월보 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</a:rPr>
              <a:t>2024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월 자료</a:t>
            </a:r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599C8-F895-2CA0-DD60-DF01723D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88E4A9-CEA6-D464-51FA-A549756B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A38712A-FD91-9EBE-2B58-EAE002FD964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389D6-2075-3C72-F750-EBA36E4A647B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8BEDFA5-F9AA-7A49-C844-EAC69818BA94}"/>
              </a:ext>
            </a:extLst>
          </p:cNvPr>
          <p:cNvSpPr txBox="1"/>
          <p:nvPr/>
        </p:nvSpPr>
        <p:spPr>
          <a:xfrm>
            <a:off x="762000" y="749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서론 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(</a:t>
            </a:r>
            <a:r>
              <a:rPr lang="en-US" altLang="ko-KR" sz="5000" b="1" spc="-300">
                <a:solidFill>
                  <a:srgbClr val="5D6DBE"/>
                </a:solidFill>
                <a:ea typeface="SpoqaHanSans-Bold"/>
              </a:rPr>
              <a:t>2/4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)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CBCF03-4A42-025D-1B64-EA29843C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2053F3B-D555-6AC4-1CE3-3889CECF5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43ACE1-A22A-6EFF-2D54-8C00B7570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F1479B-AF3D-90BD-5A68-2B3650F78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B014E9AE-D211-FC1A-CFA1-6EC5AD224B82}"/>
              </a:ext>
            </a:extLst>
          </p:cNvPr>
          <p:cNvSpPr txBox="1"/>
          <p:nvPr/>
        </p:nvSpPr>
        <p:spPr>
          <a:xfrm>
            <a:off x="730250" y="1549400"/>
            <a:ext cx="13106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그린 버튼 플랫폼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BA4FE8-A01C-E25B-2331-759525A19540}"/>
              </a:ext>
            </a:extLst>
          </p:cNvPr>
          <p:cNvSpPr txBox="1"/>
          <p:nvPr/>
        </p:nvSpPr>
        <p:spPr>
          <a:xfrm>
            <a:off x="14781400" y="9117568"/>
            <a:ext cx="2668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ea typeface="맑은 고딕"/>
              </a:rPr>
              <a:t>출처</a:t>
            </a:r>
            <a:r>
              <a:rPr lang="en-US" altLang="ko-KR">
                <a:ea typeface="맑은 고딕"/>
              </a:rPr>
              <a:t>:</a:t>
            </a:r>
            <a:r>
              <a:rPr lang="ko-KR" altLang="en-US">
                <a:ea typeface="맑은 고딕"/>
              </a:rPr>
              <a:t>한국에너지공단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2C4E9-8592-6F24-1410-BD1F0E9CD986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04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4928A6-3C3C-1B70-6BA3-D57256FBE1B9}"/>
              </a:ext>
            </a:extLst>
          </p:cNvPr>
          <p:cNvGrpSpPr/>
          <p:nvPr/>
        </p:nvGrpSpPr>
        <p:grpSpPr>
          <a:xfrm>
            <a:off x="990600" y="2407412"/>
            <a:ext cx="15125700" cy="6241288"/>
            <a:chOff x="1143000" y="2682734"/>
            <a:chExt cx="15826366" cy="63519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BE5FB14-FC4B-F054-1F7F-83519873817D}"/>
                </a:ext>
              </a:extLst>
            </p:cNvPr>
            <p:cNvSpPr/>
            <p:nvPr/>
          </p:nvSpPr>
          <p:spPr>
            <a:xfrm>
              <a:off x="3970152" y="3695699"/>
              <a:ext cx="1886715" cy="5339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FACBEA2-AEED-C063-501A-34B24B85B970}"/>
                </a:ext>
              </a:extLst>
            </p:cNvPr>
            <p:cNvSpPr/>
            <p:nvPr/>
          </p:nvSpPr>
          <p:spPr>
            <a:xfrm>
              <a:off x="6043255" y="3695699"/>
              <a:ext cx="1886715" cy="5339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94552D0-F82E-92A8-CC0B-212C318FE8C9}"/>
                </a:ext>
              </a:extLst>
            </p:cNvPr>
            <p:cNvSpPr/>
            <p:nvPr/>
          </p:nvSpPr>
          <p:spPr>
            <a:xfrm>
              <a:off x="8153400" y="3695699"/>
              <a:ext cx="1886715" cy="5339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694AA6-8B97-E70E-7CD0-1651A0A126FB}"/>
                </a:ext>
              </a:extLst>
            </p:cNvPr>
            <p:cNvSpPr/>
            <p:nvPr/>
          </p:nvSpPr>
          <p:spPr>
            <a:xfrm>
              <a:off x="10263546" y="3695699"/>
              <a:ext cx="4037420" cy="5339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89A5ED-001F-42CD-37C7-98C36B524211}"/>
                </a:ext>
              </a:extLst>
            </p:cNvPr>
            <p:cNvGrpSpPr/>
            <p:nvPr/>
          </p:nvGrpSpPr>
          <p:grpSpPr>
            <a:xfrm>
              <a:off x="1143000" y="2682734"/>
              <a:ext cx="15826366" cy="6351980"/>
              <a:chOff x="1143000" y="2682734"/>
              <a:chExt cx="15826366" cy="635198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2CEB09-6D76-BBB7-55B3-773B1D6E13DD}"/>
                  </a:ext>
                </a:extLst>
              </p:cNvPr>
              <p:cNvSpPr/>
              <p:nvPr/>
            </p:nvSpPr>
            <p:spPr>
              <a:xfrm>
                <a:off x="1171607" y="3695699"/>
                <a:ext cx="1886715" cy="533901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6D2297-0970-2C88-F7B2-68E3235BB7A3}"/>
                  </a:ext>
                </a:extLst>
              </p:cNvPr>
              <p:cNvSpPr/>
              <p:nvPr/>
            </p:nvSpPr>
            <p:spPr>
              <a:xfrm>
                <a:off x="15082651" y="3695699"/>
                <a:ext cx="1886715" cy="533901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6B21C6E-60F0-0265-17B9-3AE66DA90EEC}"/>
                  </a:ext>
                </a:extLst>
              </p:cNvPr>
              <p:cNvGrpSpPr/>
              <p:nvPr/>
            </p:nvGrpSpPr>
            <p:grpSpPr>
              <a:xfrm>
                <a:off x="1143000" y="2682734"/>
                <a:ext cx="15797759" cy="6242318"/>
                <a:chOff x="1143000" y="2682734"/>
                <a:chExt cx="15797759" cy="6242318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7EDFC7C5-0E47-6A6F-D1E0-94B4FA47856B}"/>
                    </a:ext>
                  </a:extLst>
                </p:cNvPr>
                <p:cNvSpPr/>
                <p:nvPr/>
              </p:nvSpPr>
              <p:spPr>
                <a:xfrm>
                  <a:off x="1143000" y="2705100"/>
                  <a:ext cx="1886715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/>
                    <a:t>생성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A30B0B-5F31-37FE-B2AC-56DBB3143E48}"/>
                    </a:ext>
                  </a:extLst>
                </p:cNvPr>
                <p:cNvSpPr txBox="1"/>
                <p:nvPr/>
              </p:nvSpPr>
              <p:spPr>
                <a:xfrm>
                  <a:off x="1285078" y="3771900"/>
                  <a:ext cx="1610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에너지공급사</a:t>
                  </a: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CB3BFBA1-7AFD-0466-4423-E3F63ABD42F2}"/>
                    </a:ext>
                  </a:extLst>
                </p:cNvPr>
                <p:cNvSpPr/>
                <p:nvPr/>
              </p:nvSpPr>
              <p:spPr>
                <a:xfrm>
                  <a:off x="1295400" y="4191770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금속 산업</a:t>
                  </a: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268F1D14-A5E9-AFE2-6B5A-96962B796EA1}"/>
                    </a:ext>
                  </a:extLst>
                </p:cNvPr>
                <p:cNvSpPr/>
                <p:nvPr/>
              </p:nvSpPr>
              <p:spPr>
                <a:xfrm>
                  <a:off x="1295400" y="47909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식품 산업</a:t>
                  </a: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7FD96C68-6735-5E0B-70F0-E349EC0CB23C}"/>
                    </a:ext>
                  </a:extLst>
                </p:cNvPr>
                <p:cNvSpPr/>
                <p:nvPr/>
              </p:nvSpPr>
              <p:spPr>
                <a:xfrm>
                  <a:off x="1295400" y="54005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에너지 산업</a:t>
                  </a:r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67B92708-E39E-2B33-7A27-3017BF91769E}"/>
                    </a:ext>
                  </a:extLst>
                </p:cNvPr>
                <p:cNvSpPr/>
                <p:nvPr/>
              </p:nvSpPr>
              <p:spPr>
                <a:xfrm>
                  <a:off x="1295400" y="60101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제지 목재 </a:t>
                  </a: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E0697CEC-E1E3-06FA-9013-1C00F8798E75}"/>
                    </a:ext>
                  </a:extLst>
                </p:cNvPr>
                <p:cNvSpPr/>
                <p:nvPr/>
              </p:nvSpPr>
              <p:spPr>
                <a:xfrm>
                  <a:off x="1295400" y="66197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요업</a:t>
                  </a:r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AB1E4AD5-F4CD-ED94-A29D-1403A9DAE7B6}"/>
                    </a:ext>
                  </a:extLst>
                </p:cNvPr>
                <p:cNvSpPr/>
                <p:nvPr/>
              </p:nvSpPr>
              <p:spPr>
                <a:xfrm>
                  <a:off x="1295400" y="72293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화학공학</a:t>
                  </a: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8693C007-29BD-357C-B29D-1AE51BC38A24}"/>
                    </a:ext>
                  </a:extLst>
                </p:cNvPr>
                <p:cNvSpPr/>
                <p:nvPr/>
              </p:nvSpPr>
              <p:spPr>
                <a:xfrm>
                  <a:off x="1295400" y="78389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섬유 산업</a:t>
                  </a: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789925F0-72BC-EAE7-ECED-098DBCC07277}"/>
                    </a:ext>
                  </a:extLst>
                </p:cNvPr>
                <p:cNvSpPr/>
                <p:nvPr/>
              </p:nvSpPr>
              <p:spPr>
                <a:xfrm>
                  <a:off x="1285078" y="8420100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기타 산업</a:t>
                  </a: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465F378C-BE9B-4592-8A3F-6D1F775443B3}"/>
                    </a:ext>
                  </a:extLst>
                </p:cNvPr>
                <p:cNvSpPr/>
                <p:nvPr/>
              </p:nvSpPr>
              <p:spPr>
                <a:xfrm>
                  <a:off x="4093945" y="4008644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Open-API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6D6D615B-AD90-4C02-355A-70199AE2B8CB}"/>
                    </a:ext>
                  </a:extLst>
                </p:cNvPr>
                <p:cNvSpPr/>
                <p:nvPr/>
              </p:nvSpPr>
              <p:spPr>
                <a:xfrm>
                  <a:off x="4093945" y="5405157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DBMS </a:t>
                  </a:r>
                  <a:r>
                    <a:rPr lang="ko-KR" altLang="en-US">
                      <a:solidFill>
                        <a:schemeClr val="tx1"/>
                      </a:solidFill>
                    </a:rPr>
                    <a:t>수집</a:t>
                  </a:r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CAC0A71A-5847-B07E-A6E8-F7ED8FF1FBDD}"/>
                    </a:ext>
                  </a:extLst>
                </p:cNvPr>
                <p:cNvSpPr/>
                <p:nvPr/>
              </p:nvSpPr>
              <p:spPr>
                <a:xfrm>
                  <a:off x="4108248" y="6801670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</a:rPr>
                    <a:t>웹 수집</a:t>
                  </a: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D65B02F2-0E06-B68F-B028-CFC5483CC7C8}"/>
                    </a:ext>
                  </a:extLst>
                </p:cNvPr>
                <p:cNvSpPr/>
                <p:nvPr/>
              </p:nvSpPr>
              <p:spPr>
                <a:xfrm>
                  <a:off x="4108248" y="8101708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</a:rPr>
                    <a:t>서비스 연계</a:t>
                  </a: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5D619E3D-5D9C-3326-3F31-EABABC2FF314}"/>
                    </a:ext>
                  </a:extLst>
                </p:cNvPr>
                <p:cNvSpPr/>
                <p:nvPr/>
              </p:nvSpPr>
              <p:spPr>
                <a:xfrm>
                  <a:off x="6167048" y="4008644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</a:rPr>
                    <a:t>데이터 </a:t>
                  </a:r>
                  <a:r>
                    <a:rPr lang="ko-KR" altLang="en-US" err="1">
                      <a:solidFill>
                        <a:schemeClr val="tx1"/>
                      </a:solidFill>
                    </a:rPr>
                    <a:t>전처리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3E3F36C4-BFBD-8CC8-5E16-FAFEC2D8DDE8}"/>
                    </a:ext>
                  </a:extLst>
                </p:cNvPr>
                <p:cNvSpPr/>
                <p:nvPr/>
              </p:nvSpPr>
              <p:spPr>
                <a:xfrm>
                  <a:off x="6167048" y="5369822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</a:rPr>
                    <a:t>데이터 매칭</a:t>
                  </a: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32CABFA4-55B7-C5AB-F2D1-11207072BF37}"/>
                    </a:ext>
                  </a:extLst>
                </p:cNvPr>
                <p:cNvSpPr/>
                <p:nvPr/>
              </p:nvSpPr>
              <p:spPr>
                <a:xfrm>
                  <a:off x="6167048" y="6793746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NOSQL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F8006965-20F4-11B6-34D5-1A399C2D5950}"/>
                    </a:ext>
                  </a:extLst>
                </p:cNvPr>
                <p:cNvSpPr/>
                <p:nvPr/>
              </p:nvSpPr>
              <p:spPr>
                <a:xfrm>
                  <a:off x="6167048" y="8113022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</a:rPr>
                    <a:t>Hadoop</a:t>
                  </a: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DB57082-DBF8-227A-64A7-E0861FE69B35}"/>
                    </a:ext>
                  </a:extLst>
                </p:cNvPr>
                <p:cNvSpPr txBox="1"/>
                <p:nvPr/>
              </p:nvSpPr>
              <p:spPr>
                <a:xfrm>
                  <a:off x="10595973" y="3771900"/>
                  <a:ext cx="34463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시각화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DC9375DA-3657-DF32-8F1A-0468EE6EC932}"/>
                    </a:ext>
                  </a:extLst>
                </p:cNvPr>
                <p:cNvSpPr/>
                <p:nvPr/>
              </p:nvSpPr>
              <p:spPr>
                <a:xfrm>
                  <a:off x="10363201" y="4191770"/>
                  <a:ext cx="1110156" cy="986006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  <a:ea typeface="맑은 고딕"/>
                    </a:rPr>
                    <a:t>일반</a:t>
                  </a:r>
                  <a:endParaRPr lang="ko-KR">
                    <a:solidFill>
                      <a:sysClr val="windowText" lastClr="000000"/>
                    </a:solidFill>
                    <a:ea typeface="맑은 고딕"/>
                  </a:endParaRPr>
                </a:p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  <a:ea typeface="맑은 고딕"/>
                    </a:rPr>
                    <a:t>시각화</a:t>
                  </a:r>
                  <a:endParaRPr lang="ko-KR">
                    <a:solidFill>
                      <a:sysClr val="windowText" lastClr="000000"/>
                    </a:solidFill>
                    <a:ea typeface="맑은 고딕"/>
                  </a:endParaRP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6C9BC8A-9164-345F-0B40-0514245B4A36}"/>
                    </a:ext>
                  </a:extLst>
                </p:cNvPr>
                <p:cNvSpPr/>
                <p:nvPr/>
              </p:nvSpPr>
              <p:spPr>
                <a:xfrm>
                  <a:off x="11582400" y="4244862"/>
                  <a:ext cx="1198240" cy="89863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특성패턴 시각화</a:t>
                  </a: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E0E3A8B9-2C4B-2530-5C30-F2788DC5A668}"/>
                    </a:ext>
                  </a:extLst>
                </p:cNvPr>
                <p:cNvSpPr/>
                <p:nvPr/>
              </p:nvSpPr>
              <p:spPr>
                <a:xfrm>
                  <a:off x="12877801" y="4245723"/>
                  <a:ext cx="1280018" cy="897219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공간기반</a:t>
                  </a:r>
                  <a:endParaRPr lang="en-US" altLang="ko-KR">
                    <a:solidFill>
                      <a:sysClr val="windowText" lastClr="000000"/>
                    </a:solidFill>
                  </a:endParaRPr>
                </a:p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시각화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4FB69E22-6F24-43BA-E7ED-03A6304B1B63}"/>
                    </a:ext>
                  </a:extLst>
                </p:cNvPr>
                <p:cNvSpPr/>
                <p:nvPr/>
              </p:nvSpPr>
              <p:spPr>
                <a:xfrm>
                  <a:off x="15054044" y="2705100"/>
                  <a:ext cx="1886715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/>
                    <a:t>서비스 대상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AC0ED8A-3E98-C3CC-C288-BA04F15835F4}"/>
                    </a:ext>
                  </a:extLst>
                </p:cNvPr>
                <p:cNvSpPr txBox="1"/>
                <p:nvPr/>
              </p:nvSpPr>
              <p:spPr>
                <a:xfrm>
                  <a:off x="15196122" y="3771900"/>
                  <a:ext cx="1610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전문</a:t>
                  </a:r>
                </a:p>
              </p:txBody>
            </p:sp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3B239987-AA43-ADEF-1F64-57A19B7008A1}"/>
                    </a:ext>
                  </a:extLst>
                </p:cNvPr>
                <p:cNvSpPr/>
                <p:nvPr/>
              </p:nvSpPr>
              <p:spPr>
                <a:xfrm>
                  <a:off x="15242654" y="4205548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정부 지자체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C82A24AE-4E3A-DBD7-7BAF-7B18A2EA4A14}"/>
                    </a:ext>
                  </a:extLst>
                </p:cNvPr>
                <p:cNvSpPr/>
                <p:nvPr/>
              </p:nvSpPr>
              <p:spPr>
                <a:xfrm>
                  <a:off x="15238971" y="6690325"/>
                  <a:ext cx="1610522" cy="68535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>
                      <a:solidFill>
                        <a:schemeClr val="tx1"/>
                      </a:solidFill>
                    </a:rPr>
                    <a:t>학교</a:t>
                  </a:r>
                  <a:r>
                    <a:rPr lang="en-US" altLang="ko-KR" sz="1700">
                      <a:solidFill>
                        <a:schemeClr val="tx1"/>
                      </a:solidFill>
                    </a:rPr>
                    <a:t>·</a:t>
                  </a:r>
                  <a:r>
                    <a:rPr lang="ko-KR" altLang="en-US" sz="1700">
                      <a:solidFill>
                        <a:schemeClr val="tx1"/>
                      </a:solidFill>
                    </a:rPr>
                    <a:t>연구기관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ADB89012-1D8A-21C6-D8A7-1FD6E360EA6C}"/>
                    </a:ext>
                  </a:extLst>
                </p:cNvPr>
                <p:cNvSpPr/>
                <p:nvPr/>
              </p:nvSpPr>
              <p:spPr>
                <a:xfrm>
                  <a:off x="15242654" y="8057756"/>
                  <a:ext cx="1610522" cy="50495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에너지업체</a:t>
                  </a:r>
                </a:p>
              </p:txBody>
            </p:sp>
            <p:sp>
              <p:nvSpPr>
                <p:cNvPr id="82" name="화살표: 오각형 81">
                  <a:extLst>
                    <a:ext uri="{FF2B5EF4-FFF2-40B4-BE49-F238E27FC236}">
                      <a16:creationId xmlns:a16="http://schemas.microsoft.com/office/drawing/2014/main" id="{60DF5345-6391-634B-B040-8E9176DE2DEE}"/>
                    </a:ext>
                  </a:extLst>
                </p:cNvPr>
                <p:cNvSpPr/>
                <p:nvPr/>
              </p:nvSpPr>
              <p:spPr>
                <a:xfrm>
                  <a:off x="3962400" y="2705100"/>
                  <a:ext cx="1955745" cy="711200"/>
                </a:xfrm>
                <a:prstGeom prst="homePlat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수집</a:t>
                  </a:r>
                </a:p>
              </p:txBody>
            </p:sp>
            <p:sp>
              <p:nvSpPr>
                <p:cNvPr id="83" name="화살표: 오각형 82">
                  <a:extLst>
                    <a:ext uri="{FF2B5EF4-FFF2-40B4-BE49-F238E27FC236}">
                      <a16:creationId xmlns:a16="http://schemas.microsoft.com/office/drawing/2014/main" id="{1D975A40-D68A-9DBF-04E2-E21B3739523E}"/>
                    </a:ext>
                  </a:extLst>
                </p:cNvPr>
                <p:cNvSpPr/>
                <p:nvPr/>
              </p:nvSpPr>
              <p:spPr>
                <a:xfrm>
                  <a:off x="6019800" y="2705100"/>
                  <a:ext cx="1955745" cy="711200"/>
                </a:xfrm>
                <a:prstGeom prst="homePlat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저장</a:t>
                  </a:r>
                </a:p>
              </p:txBody>
            </p:sp>
            <p:sp>
              <p:nvSpPr>
                <p:cNvPr id="84" name="화살표: 오각형 83">
                  <a:extLst>
                    <a:ext uri="{FF2B5EF4-FFF2-40B4-BE49-F238E27FC236}">
                      <a16:creationId xmlns:a16="http://schemas.microsoft.com/office/drawing/2014/main" id="{332546DC-E071-3436-2647-EE9E26EBCF38}"/>
                    </a:ext>
                  </a:extLst>
                </p:cNvPr>
                <p:cNvSpPr/>
                <p:nvPr/>
              </p:nvSpPr>
              <p:spPr>
                <a:xfrm>
                  <a:off x="8153400" y="2682734"/>
                  <a:ext cx="1955745" cy="711200"/>
                </a:xfrm>
                <a:prstGeom prst="homePlat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분석</a:t>
                  </a:r>
                </a:p>
              </p:txBody>
            </p:sp>
            <p:sp>
              <p:nvSpPr>
                <p:cNvPr id="85" name="화살표: 오각형 84">
                  <a:extLst>
                    <a:ext uri="{FF2B5EF4-FFF2-40B4-BE49-F238E27FC236}">
                      <a16:creationId xmlns:a16="http://schemas.microsoft.com/office/drawing/2014/main" id="{A8FFB8E8-B542-D060-AFF6-832DE1B47A57}"/>
                    </a:ext>
                  </a:extLst>
                </p:cNvPr>
                <p:cNvSpPr/>
                <p:nvPr/>
              </p:nvSpPr>
              <p:spPr>
                <a:xfrm>
                  <a:off x="10234444" y="2682734"/>
                  <a:ext cx="4185139" cy="711200"/>
                </a:xfrm>
                <a:prstGeom prst="homePlat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공개</a:t>
                  </a:r>
                  <a:r>
                    <a:rPr lang="en-US" altLang="ko-KR"/>
                    <a:t> · </a:t>
                  </a:r>
                  <a:r>
                    <a:rPr lang="ko-KR" altLang="en-US"/>
                    <a:t>공유 및 서비스</a:t>
                  </a:r>
                  <a:endParaRPr lang="en-US" altLang="ko-KR"/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EED05814-D2AA-B685-6EBE-36A7FCA38FD6}"/>
                    </a:ext>
                  </a:extLst>
                </p:cNvPr>
                <p:cNvSpPr/>
                <p:nvPr/>
              </p:nvSpPr>
              <p:spPr>
                <a:xfrm>
                  <a:off x="8296023" y="4008644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예측 분석</a:t>
                  </a: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41CBB6DF-7641-6811-00E0-3E90C96D58CB}"/>
                    </a:ext>
                  </a:extLst>
                </p:cNvPr>
                <p:cNvSpPr/>
                <p:nvPr/>
              </p:nvSpPr>
              <p:spPr>
                <a:xfrm>
                  <a:off x="8296023" y="5369822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통계 분석</a:t>
                  </a: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36139BB2-7EF2-7C2B-D93F-5717D49BEE30}"/>
                    </a:ext>
                  </a:extLst>
                </p:cNvPr>
                <p:cNvSpPr/>
                <p:nvPr/>
              </p:nvSpPr>
              <p:spPr>
                <a:xfrm>
                  <a:off x="8296023" y="6793746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디자인 분석</a:t>
                  </a: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4A7E3AF9-EACA-C202-B028-3C2CDA5AC699}"/>
                    </a:ext>
                  </a:extLst>
                </p:cNvPr>
                <p:cNvSpPr/>
                <p:nvPr/>
              </p:nvSpPr>
              <p:spPr>
                <a:xfrm>
                  <a:off x="8296023" y="8113022"/>
                  <a:ext cx="1610522" cy="68807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실시간</a:t>
                  </a:r>
                  <a:endParaRPr lang="en-US" altLang="ko-KR">
                    <a:solidFill>
                      <a:sysClr val="windowText" lastClr="000000"/>
                    </a:solidFill>
                  </a:endParaRPr>
                </a:p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분석</a:t>
                  </a:r>
                </a:p>
              </p:txBody>
            </p:sp>
            <p:sp>
              <p:nvSpPr>
                <p:cNvPr id="90" name="화살표: 오른쪽 89">
                  <a:extLst>
                    <a:ext uri="{FF2B5EF4-FFF2-40B4-BE49-F238E27FC236}">
                      <a16:creationId xmlns:a16="http://schemas.microsoft.com/office/drawing/2014/main" id="{7DAB0489-C27A-7812-F6B9-A76538C8501D}"/>
                    </a:ext>
                  </a:extLst>
                </p:cNvPr>
                <p:cNvSpPr/>
                <p:nvPr/>
              </p:nvSpPr>
              <p:spPr>
                <a:xfrm>
                  <a:off x="3266490" y="6057900"/>
                  <a:ext cx="467310" cy="457199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13343E2-CAC4-0427-1838-2B50BA28887C}"/>
                    </a:ext>
                  </a:extLst>
                </p:cNvPr>
                <p:cNvSpPr txBox="1"/>
                <p:nvPr/>
              </p:nvSpPr>
              <p:spPr>
                <a:xfrm>
                  <a:off x="3144098" y="5703439"/>
                  <a:ext cx="69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/>
                    <a:t>전달</a:t>
                  </a:r>
                </a:p>
              </p:txBody>
            </p:sp>
            <p:sp>
              <p:nvSpPr>
                <p:cNvPr id="95" name="화살표: 오른쪽 94">
                  <a:extLst>
                    <a:ext uri="{FF2B5EF4-FFF2-40B4-BE49-F238E27FC236}">
                      <a16:creationId xmlns:a16="http://schemas.microsoft.com/office/drawing/2014/main" id="{FC9A83C1-A9C4-75FE-3D99-28976C473703}"/>
                    </a:ext>
                  </a:extLst>
                </p:cNvPr>
                <p:cNvSpPr/>
                <p:nvPr/>
              </p:nvSpPr>
              <p:spPr>
                <a:xfrm>
                  <a:off x="14501341" y="6057900"/>
                  <a:ext cx="467310" cy="457199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91A292-3DC0-8DC0-A5CB-99D571D87076}"/>
                    </a:ext>
                  </a:extLst>
                </p:cNvPr>
                <p:cNvSpPr txBox="1"/>
                <p:nvPr/>
              </p:nvSpPr>
              <p:spPr>
                <a:xfrm>
                  <a:off x="14378949" y="5703439"/>
                  <a:ext cx="6945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/>
                    <a:t>전달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6D72E81-6933-15D5-8EF8-556CC52DB394}"/>
                    </a:ext>
                  </a:extLst>
                </p:cNvPr>
                <p:cNvSpPr txBox="1"/>
                <p:nvPr/>
              </p:nvSpPr>
              <p:spPr>
                <a:xfrm>
                  <a:off x="10595973" y="5481026"/>
                  <a:ext cx="34463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/>
                    <a:t>서비스</a:t>
                  </a:r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2F4687A6-C7C2-BBA3-10CB-888C9B2C1262}"/>
                    </a:ext>
                  </a:extLst>
                </p:cNvPr>
                <p:cNvSpPr/>
                <p:nvPr/>
              </p:nvSpPr>
              <p:spPr>
                <a:xfrm>
                  <a:off x="10363201" y="5900896"/>
                  <a:ext cx="1110156" cy="986006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err="1">
                      <a:solidFill>
                        <a:sysClr val="windowText" lastClr="000000"/>
                      </a:solidFill>
                    </a:rPr>
                    <a:t>데이터맵</a:t>
                  </a:r>
                  <a:endParaRPr lang="ko-KR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64302291-975E-2189-70FF-C971FE586814}"/>
                    </a:ext>
                  </a:extLst>
                </p:cNvPr>
                <p:cNvSpPr/>
                <p:nvPr/>
              </p:nvSpPr>
              <p:spPr>
                <a:xfrm>
                  <a:off x="11582400" y="5953988"/>
                  <a:ext cx="1198240" cy="89863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모니터링</a:t>
                  </a:r>
                </a:p>
              </p:txBody>
            </p: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7499CBBC-D622-31D4-E65D-F713E9B8C04A}"/>
                    </a:ext>
                  </a:extLst>
                </p:cNvPr>
                <p:cNvSpPr/>
                <p:nvPr/>
              </p:nvSpPr>
              <p:spPr>
                <a:xfrm>
                  <a:off x="12877801" y="5954849"/>
                  <a:ext cx="1280018" cy="897219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err="1">
                      <a:solidFill>
                        <a:sysClr val="windowText" lastClr="000000"/>
                      </a:solidFill>
                    </a:rPr>
                    <a:t>소셜분석</a:t>
                  </a:r>
                  <a:endParaRPr lang="en-US" altLang="ko-KR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C1F78D2-C3A9-BF80-C4C6-2A9FD4943D44}"/>
                    </a:ext>
                  </a:extLst>
                </p:cNvPr>
                <p:cNvSpPr txBox="1"/>
                <p:nvPr/>
              </p:nvSpPr>
              <p:spPr>
                <a:xfrm>
                  <a:off x="10595973" y="7191013"/>
                  <a:ext cx="34463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/>
                    <a:t>공개 공유 및 거래</a:t>
                  </a: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CD9C85B0-41EA-DB5C-F91D-7C3027F67C7C}"/>
                    </a:ext>
                  </a:extLst>
                </p:cNvPr>
                <p:cNvSpPr/>
                <p:nvPr/>
              </p:nvSpPr>
              <p:spPr>
                <a:xfrm>
                  <a:off x="10363201" y="7610883"/>
                  <a:ext cx="1110156" cy="986006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ysClr val="windowText" lastClr="000000"/>
                      </a:solidFill>
                    </a:rPr>
                    <a:t>Open</a:t>
                  </a:r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 </a:t>
                  </a:r>
                  <a:r>
                    <a:rPr lang="en-US" altLang="ko-KR">
                      <a:solidFill>
                        <a:sysClr val="windowText" lastClr="000000"/>
                      </a:solidFill>
                    </a:rPr>
                    <a:t>API</a:t>
                  </a:r>
                  <a:endParaRPr lang="ko-KR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7BFA75E0-4CB8-0395-5633-465D995528CB}"/>
                    </a:ext>
                  </a:extLst>
                </p:cNvPr>
                <p:cNvSpPr/>
                <p:nvPr/>
              </p:nvSpPr>
              <p:spPr>
                <a:xfrm>
                  <a:off x="11582400" y="7663975"/>
                  <a:ext cx="1198240" cy="89863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데이터 </a:t>
                  </a:r>
                  <a:r>
                    <a:rPr lang="ko-KR" altLang="en-US" err="1">
                      <a:solidFill>
                        <a:sysClr val="windowText" lastClr="000000"/>
                      </a:solidFill>
                    </a:rPr>
                    <a:t>프리존</a:t>
                  </a:r>
                  <a:endParaRPr lang="ko-KR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2980294C-1460-131C-0A42-71445A8B8C08}"/>
                    </a:ext>
                  </a:extLst>
                </p:cNvPr>
                <p:cNvSpPr/>
                <p:nvPr/>
              </p:nvSpPr>
              <p:spPr>
                <a:xfrm>
                  <a:off x="12877801" y="7664836"/>
                  <a:ext cx="1280018" cy="897219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데이터 거래마켓</a:t>
                  </a:r>
                </a:p>
              </p:txBody>
            </p:sp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id="{A5452F67-94C0-44AE-A905-E0A6A0C06FF0}"/>
                    </a:ext>
                  </a:extLst>
                </p:cNvPr>
                <p:cNvSpPr/>
                <p:nvPr/>
              </p:nvSpPr>
              <p:spPr>
                <a:xfrm>
                  <a:off x="15238971" y="5353446"/>
                  <a:ext cx="1610522" cy="65480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ysClr val="windowText" lastClr="000000"/>
                      </a:solidFill>
                    </a:rPr>
                    <a:t>데이터 분석업체</a:t>
                  </a:r>
                </a:p>
              </p:txBody>
            </p:sp>
            <p:sp>
              <p:nvSpPr>
                <p:cNvPr id="37" name="화살표: 오각형 36">
                  <a:extLst>
                    <a:ext uri="{FF2B5EF4-FFF2-40B4-BE49-F238E27FC236}">
                      <a16:creationId xmlns:a16="http://schemas.microsoft.com/office/drawing/2014/main" id="{F90B6F5C-F405-F353-D82D-719AECE42B8F}"/>
                    </a:ext>
                  </a:extLst>
                </p:cNvPr>
                <p:cNvSpPr/>
                <p:nvPr/>
              </p:nvSpPr>
              <p:spPr>
                <a:xfrm>
                  <a:off x="3962400" y="2731320"/>
                  <a:ext cx="1955745" cy="711200"/>
                </a:xfrm>
                <a:prstGeom prst="homePlat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수집</a:t>
                  </a:r>
                </a:p>
              </p:txBody>
            </p:sp>
            <p:sp>
              <p:nvSpPr>
                <p:cNvPr id="38" name="화살표: 오각형 37">
                  <a:extLst>
                    <a:ext uri="{FF2B5EF4-FFF2-40B4-BE49-F238E27FC236}">
                      <a16:creationId xmlns:a16="http://schemas.microsoft.com/office/drawing/2014/main" id="{5C69AFF1-2803-626A-703A-536F0E7C54AB}"/>
                    </a:ext>
                  </a:extLst>
                </p:cNvPr>
                <p:cNvSpPr/>
                <p:nvPr/>
              </p:nvSpPr>
              <p:spPr>
                <a:xfrm>
                  <a:off x="6019800" y="2731320"/>
                  <a:ext cx="1955745" cy="711200"/>
                </a:xfrm>
                <a:prstGeom prst="homePlat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/>
                    <a:t>데이터 저장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867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F610C-5FAD-6FF8-F871-E54C3380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3FF49F-020C-2DE8-38FC-A251E1B4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B0B717F-56D9-1BED-3E2E-34E485F44DA8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04CE7-D797-2DB1-A46A-3C631516E74A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8D9C928-B6BF-DAF3-2D1A-EAEEAE0A831E}"/>
              </a:ext>
            </a:extLst>
          </p:cNvPr>
          <p:cNvSpPr txBox="1"/>
          <p:nvPr/>
        </p:nvSpPr>
        <p:spPr>
          <a:xfrm>
            <a:off x="762000" y="749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서론 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(</a:t>
            </a:r>
            <a:r>
              <a:rPr lang="en-US" altLang="ko-KR" sz="5000" b="1" spc="-300">
                <a:solidFill>
                  <a:srgbClr val="5D6DBE"/>
                </a:solidFill>
                <a:ea typeface="SpoqaHanSans-Bold"/>
              </a:rPr>
              <a:t>3/4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)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C90D9-6AF9-EA73-958E-0C9EF937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CBAF5411-6392-8CFA-F9D2-E1534E2D5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16A78-C3F7-EF7D-54B6-2B2A7C819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A4EF9D-5107-621B-1343-9F8A268B7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1D0D0A4B-BCCC-6937-8E58-0AF24047AF7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i="0" u="none" strike="noStrike" spc="-100">
                <a:solidFill>
                  <a:srgbClr val="000000"/>
                </a:solidFill>
                <a:latin typeface="SpoqaHanSans-Regular"/>
              </a:rPr>
              <a:t>흐름도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5A999-A77E-4655-F563-332F930FAFF1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05</a:t>
            </a:r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2A7EC0-A2BA-8774-7ABF-C240B98FFFDB}"/>
              </a:ext>
            </a:extLst>
          </p:cNvPr>
          <p:cNvGrpSpPr/>
          <p:nvPr/>
        </p:nvGrpSpPr>
        <p:grpSpPr>
          <a:xfrm>
            <a:off x="762000" y="2324101"/>
            <a:ext cx="6812280" cy="6138384"/>
            <a:chOff x="762000" y="2895151"/>
            <a:chExt cx="6812280" cy="55673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E95F9C-C1C7-47A2-EDA4-80098DEDEE2E}"/>
                </a:ext>
              </a:extLst>
            </p:cNvPr>
            <p:cNvGrpSpPr/>
            <p:nvPr/>
          </p:nvGrpSpPr>
          <p:grpSpPr>
            <a:xfrm>
              <a:off x="762000" y="2895151"/>
              <a:ext cx="6812280" cy="5567333"/>
              <a:chOff x="948024" y="2028082"/>
              <a:chExt cx="4419600" cy="711557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D25E7A4-43DD-5CA1-9E28-DD93E28B277A}"/>
                  </a:ext>
                </a:extLst>
              </p:cNvPr>
              <p:cNvSpPr/>
              <p:nvPr/>
            </p:nvSpPr>
            <p:spPr>
              <a:xfrm>
                <a:off x="948024" y="2831759"/>
                <a:ext cx="4419600" cy="6311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42A2E2-D17A-462C-7493-C89C62D59928}"/>
                  </a:ext>
                </a:extLst>
              </p:cNvPr>
              <p:cNvSpPr/>
              <p:nvPr/>
            </p:nvSpPr>
            <p:spPr>
              <a:xfrm>
                <a:off x="1228645" y="7752741"/>
                <a:ext cx="3850640" cy="104806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/>
                  <a:t>산업용</a:t>
                </a:r>
                <a:r>
                  <a:rPr lang="en-US" altLang="ko-KR" b="1"/>
                  <a:t>, </a:t>
                </a:r>
                <a:r>
                  <a:rPr lang="ko-KR" altLang="en-US" b="1"/>
                  <a:t>일반용</a:t>
                </a:r>
                <a:r>
                  <a:rPr lang="en-US" altLang="ko-KR" b="1"/>
                  <a:t>, </a:t>
                </a:r>
                <a:r>
                  <a:rPr lang="ko-KR" altLang="en-US" b="1"/>
                  <a:t>심야</a:t>
                </a:r>
                <a:r>
                  <a:rPr lang="en-US" altLang="ko-KR" b="1"/>
                  <a:t>, </a:t>
                </a:r>
                <a:r>
                  <a:rPr lang="ko-KR" altLang="en-US" b="1"/>
                  <a:t>농사용 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A445058-8F97-163F-3242-1431AE6E5B9A}"/>
                  </a:ext>
                </a:extLst>
              </p:cNvPr>
              <p:cNvSpPr/>
              <p:nvPr/>
            </p:nvSpPr>
            <p:spPr>
              <a:xfrm>
                <a:off x="1364500" y="2028082"/>
                <a:ext cx="3530843" cy="1351458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marL="514350" indent="-514350" algn="ctr">
                  <a:buAutoNum type="arabicPeriod"/>
                </a:pPr>
                <a:r>
                  <a:rPr lang="ko-KR" altLang="en-US" sz="3200" b="1">
                    <a:ea typeface="맑은 고딕"/>
                  </a:rPr>
                  <a:t>데이터 </a:t>
                </a:r>
                <a:r>
                  <a:rPr lang="ko-KR" altLang="en-US" sz="3200" b="1" err="1">
                    <a:ea typeface="맑은 고딕"/>
                  </a:rPr>
                  <a:t>전처리</a:t>
                </a:r>
                <a:endParaRPr lang="ko-KR" altLang="en-US" sz="3200" b="1">
                  <a:ea typeface="맑은 고딕"/>
                  <a:cs typeface="Calibri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172C434-8D5D-593C-BE54-98425419791D}"/>
                  </a:ext>
                </a:extLst>
              </p:cNvPr>
              <p:cNvSpPr/>
              <p:nvPr/>
            </p:nvSpPr>
            <p:spPr>
              <a:xfrm>
                <a:off x="1228645" y="5906443"/>
                <a:ext cx="3850640" cy="104806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/>
                  <a:t>데이터 </a:t>
                </a:r>
                <a:r>
                  <a:rPr lang="ko-KR" altLang="en-US" b="1" err="1"/>
                  <a:t>결측치</a:t>
                </a:r>
                <a:r>
                  <a:rPr lang="en-US" altLang="ko-KR" b="1"/>
                  <a:t>, </a:t>
                </a:r>
                <a:r>
                  <a:rPr lang="ko-KR" altLang="en-US" b="1"/>
                  <a:t>이상치 처리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86FFBF8-9474-929A-4964-ACED588351A2}"/>
                  </a:ext>
                </a:extLst>
              </p:cNvPr>
              <p:cNvSpPr/>
              <p:nvPr/>
            </p:nvSpPr>
            <p:spPr>
              <a:xfrm>
                <a:off x="1228645" y="4060143"/>
                <a:ext cx="3850640" cy="104806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금속 산업체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전력 데이터</a:t>
                </a:r>
                <a:r>
                  <a:rPr lang="en-US" altLang="ko-KR" b="1" dirty="0"/>
                  <a:t>, 15</a:t>
                </a:r>
                <a:r>
                  <a:rPr lang="ko-KR" altLang="en-US" b="1" dirty="0"/>
                  <a:t>분 간격의 데이터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A1CB57-529E-EC41-84DB-186F15CE06CA}"/>
                </a:ext>
              </a:extLst>
            </p:cNvPr>
            <p:cNvSpPr txBox="1"/>
            <p:nvPr/>
          </p:nvSpPr>
          <p:spPr>
            <a:xfrm>
              <a:off x="1143000" y="4012168"/>
              <a:ext cx="3072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데이터 수집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8E790F-91EE-DBDA-036D-73898EFAC1B4}"/>
                </a:ext>
              </a:extLst>
            </p:cNvPr>
            <p:cNvSpPr txBox="1"/>
            <p:nvPr/>
          </p:nvSpPr>
          <p:spPr>
            <a:xfrm>
              <a:off x="1118346" y="5448300"/>
              <a:ext cx="3072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데이터 </a:t>
              </a:r>
              <a:r>
                <a:rPr lang="ko-KR" altLang="en-US" b="1" err="1"/>
                <a:t>전처리</a:t>
              </a:r>
              <a:endParaRPr lang="en-US" altLang="ko-KR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2B7D7-3157-D522-DACC-43C490DE4748}"/>
                </a:ext>
              </a:extLst>
            </p:cNvPr>
            <p:cNvSpPr txBox="1"/>
            <p:nvPr/>
          </p:nvSpPr>
          <p:spPr>
            <a:xfrm>
              <a:off x="1118346" y="6907768"/>
              <a:ext cx="3072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데이터 분류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0EF6E2-CCC1-22FD-642C-B2E6409314A8}"/>
              </a:ext>
            </a:extLst>
          </p:cNvPr>
          <p:cNvGrpSpPr/>
          <p:nvPr/>
        </p:nvGrpSpPr>
        <p:grpSpPr>
          <a:xfrm>
            <a:off x="9751023" y="6015515"/>
            <a:ext cx="6448593" cy="2480785"/>
            <a:chOff x="9751023" y="5981700"/>
            <a:chExt cx="6448593" cy="248078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C72C1AA-6938-24EA-D9AB-1855E6DE86FF}"/>
                </a:ext>
              </a:extLst>
            </p:cNvPr>
            <p:cNvSpPr/>
            <p:nvPr/>
          </p:nvSpPr>
          <p:spPr>
            <a:xfrm>
              <a:off x="9751023" y="6379238"/>
              <a:ext cx="6448593" cy="2083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B33577-B17E-D692-ABEB-50B9E35D73ED}"/>
                </a:ext>
              </a:extLst>
            </p:cNvPr>
            <p:cNvSpPr/>
            <p:nvPr/>
          </p:nvSpPr>
          <p:spPr>
            <a:xfrm>
              <a:off x="10469880" y="5981700"/>
              <a:ext cx="5221482" cy="92956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b="1">
                  <a:ea typeface="맑은 고딕"/>
                </a:rPr>
                <a:t>3. </a:t>
              </a:r>
              <a:r>
                <a:rPr lang="ko-KR" altLang="en-US" sz="3200" b="1" err="1">
                  <a:ea typeface="맑은 고딕"/>
                </a:rPr>
                <a:t>임계값</a:t>
              </a:r>
              <a:r>
                <a:rPr lang="ko-KR" altLang="en-US" sz="3200" b="1">
                  <a:ea typeface="맑은 고딕"/>
                </a:rPr>
                <a:t> 최적화</a:t>
              </a:r>
              <a:endParaRPr lang="ko-KR" altLang="en-US" sz="3200" b="1">
                <a:ea typeface="맑은 고딕"/>
                <a:cs typeface="Calibri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3B69D49-FDD1-9BEE-78BA-38A7F899CD5E}"/>
                </a:ext>
              </a:extLst>
            </p:cNvPr>
            <p:cNvSpPr/>
            <p:nvPr/>
          </p:nvSpPr>
          <p:spPr>
            <a:xfrm>
              <a:off x="10089704" y="7349830"/>
              <a:ext cx="5796777" cy="61307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>
                  <a:ea typeface="맑은 고딕"/>
                </a:rPr>
                <a:t>가중 평균 기대 비율에 따른 최적 </a:t>
              </a:r>
              <a:r>
                <a:rPr lang="ko-KR" altLang="en-US" b="1" err="1">
                  <a:ea typeface="맑은 고딕"/>
                </a:rPr>
                <a:t>임계값</a:t>
              </a:r>
              <a:r>
                <a:rPr lang="ko-KR" altLang="en-US" b="1">
                  <a:ea typeface="맑은 고딕"/>
                </a:rPr>
                <a:t> 도출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FCACE86-2B53-1EC0-A9E8-9C386F63CA1A}"/>
              </a:ext>
            </a:extLst>
          </p:cNvPr>
          <p:cNvGrpSpPr/>
          <p:nvPr/>
        </p:nvGrpSpPr>
        <p:grpSpPr>
          <a:xfrm>
            <a:off x="9835383" y="2324100"/>
            <a:ext cx="6416040" cy="2502168"/>
            <a:chOff x="9762219" y="2895152"/>
            <a:chExt cx="6416040" cy="250216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895526-C725-91D1-F4D2-0403A7317620}"/>
                </a:ext>
              </a:extLst>
            </p:cNvPr>
            <p:cNvSpPr/>
            <p:nvPr/>
          </p:nvSpPr>
          <p:spPr>
            <a:xfrm>
              <a:off x="9762219" y="3314073"/>
              <a:ext cx="6416040" cy="2083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CFFF3F-D982-86E1-EC98-33E0AA8C164C}"/>
                </a:ext>
              </a:extLst>
            </p:cNvPr>
            <p:cNvSpPr/>
            <p:nvPr/>
          </p:nvSpPr>
          <p:spPr>
            <a:xfrm>
              <a:off x="10462982" y="2895152"/>
              <a:ext cx="5130042" cy="88384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b="1">
                  <a:ea typeface="맑은 고딕"/>
                </a:rPr>
                <a:t>2. 이상치 범위 설정</a:t>
              </a:r>
              <a:endParaRPr lang="ko-KR" altLang="en-US" sz="3200" b="1">
                <a:cs typeface="Calibri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5E1038-0E4F-86C8-E00A-A4F1349CC373}"/>
                </a:ext>
              </a:extLst>
            </p:cNvPr>
            <p:cNvSpPr/>
            <p:nvPr/>
          </p:nvSpPr>
          <p:spPr>
            <a:xfrm>
              <a:off x="10100900" y="4275188"/>
              <a:ext cx="5775084" cy="79211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비율에 따른 이상치 분포 분석</a:t>
              </a:r>
              <a:endParaRPr lang="en-US" altLang="ko-KR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BA4BFC-0BFA-BE7F-200B-E0B420BF0E1C}"/>
                </a:ext>
              </a:extLst>
            </p:cNvPr>
            <p:cNvSpPr txBox="1"/>
            <p:nvPr/>
          </p:nvSpPr>
          <p:spPr>
            <a:xfrm>
              <a:off x="10089705" y="3859768"/>
              <a:ext cx="2889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동일 </a:t>
              </a:r>
              <a:r>
                <a:rPr lang="ko-KR" altLang="en-US" b="1" err="1"/>
                <a:t>임계값</a:t>
              </a:r>
              <a:r>
                <a:rPr lang="ko-KR" altLang="en-US" b="1"/>
                <a:t> 설정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9CA428-ACDC-1D29-FCFD-CBD4B3D86033}"/>
              </a:ext>
            </a:extLst>
          </p:cNvPr>
          <p:cNvSpPr txBox="1"/>
          <p:nvPr/>
        </p:nvSpPr>
        <p:spPr>
          <a:xfrm>
            <a:off x="10065512" y="6983968"/>
            <a:ext cx="240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분석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A96B65D-1C1A-9E06-337D-D7CD025A7A15}"/>
              </a:ext>
            </a:extLst>
          </p:cNvPr>
          <p:cNvSpPr/>
          <p:nvPr/>
        </p:nvSpPr>
        <p:spPr>
          <a:xfrm>
            <a:off x="8296865" y="3582296"/>
            <a:ext cx="798124" cy="728043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B574058-3670-A172-865F-3EF5804D61FA}"/>
              </a:ext>
            </a:extLst>
          </p:cNvPr>
          <p:cNvSpPr/>
          <p:nvPr/>
        </p:nvSpPr>
        <p:spPr>
          <a:xfrm rot="5400000">
            <a:off x="12576257" y="5066216"/>
            <a:ext cx="798124" cy="728043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0F4F8-02C3-D55F-B552-50F009FF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A87A1-652F-35D0-6753-88D476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6B4F837-14EC-8846-2A48-A708477543C6}"/>
              </a:ext>
            </a:extLst>
          </p:cNvPr>
          <p:cNvSpPr txBox="1"/>
          <p:nvPr/>
        </p:nvSpPr>
        <p:spPr>
          <a:xfrm>
            <a:off x="381000" y="745744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1663-A41A-B420-30DC-0265167D3144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C27C6E2-834C-5FB6-F4EC-14629FD51B11}"/>
              </a:ext>
            </a:extLst>
          </p:cNvPr>
          <p:cNvSpPr txBox="1"/>
          <p:nvPr/>
        </p:nvSpPr>
        <p:spPr>
          <a:xfrm>
            <a:off x="762000" y="749300"/>
            <a:ext cx="351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300">
                <a:solidFill>
                  <a:srgbClr val="5D6DBE"/>
                </a:solidFill>
                <a:ea typeface="SpoqaHanSans-Bold"/>
              </a:rPr>
              <a:t>서론 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(4</a:t>
            </a:r>
            <a:r>
              <a:rPr lang="en-US" altLang="ko-KR" sz="5000" b="1" spc="-300">
                <a:solidFill>
                  <a:srgbClr val="5D6DBE"/>
                </a:solidFill>
                <a:ea typeface="SpoqaHanSans-Bold"/>
              </a:rPr>
              <a:t>/4</a:t>
            </a:r>
            <a:r>
              <a:rPr lang="en-US" altLang="ko-KR" sz="5000" b="1" i="0" u="none" strike="noStrike" spc="-300">
                <a:solidFill>
                  <a:srgbClr val="5D6DBE"/>
                </a:solidFill>
                <a:ea typeface="SpoqaHanSans-Bold"/>
              </a:rPr>
              <a:t>)</a:t>
            </a:r>
            <a:endParaRPr lang="ko-KR" altLang="ko-KR" sz="5000" b="1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11EDE4-5A07-A4B5-159A-84CC5F8B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62380CF-7835-EA5E-AA87-4BE8DFAA2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4FE206-C2EB-D549-0DCB-1C501C3DA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A928E5-FB30-45CE-5541-722A5862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120A2C7-D9DF-C7DD-E53B-694286ECC0F0}"/>
              </a:ext>
            </a:extLst>
          </p:cNvPr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indent="-457200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  <a:ea typeface="맑은 고딕"/>
              </a:rPr>
              <a:t>연구목표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E89F4-AE31-F94D-CAC0-370014921648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06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CD8A5-D37A-8B21-762A-00386BEB20A7}"/>
              </a:ext>
            </a:extLst>
          </p:cNvPr>
          <p:cNvSpPr txBox="1"/>
          <p:nvPr/>
        </p:nvSpPr>
        <p:spPr>
          <a:xfrm>
            <a:off x="730250" y="2641600"/>
            <a:ext cx="14567949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dirty="0">
              <a:ea typeface="맑은 고딕"/>
              <a:cs typeface="Calibri"/>
            </a:endParaRPr>
          </a:p>
          <a:p>
            <a:endParaRPr lang="ko-KR" altLang="en-US" sz="3200" dirty="0">
              <a:ea typeface="맑은 고딕"/>
              <a:cs typeface="+mn-lt"/>
            </a:endParaRPr>
          </a:p>
          <a:p>
            <a:pPr>
              <a:buFont typeface=""/>
              <a:buChar char="•"/>
            </a:pPr>
            <a:r>
              <a:rPr lang="en-US" altLang="ko-KR" sz="3200" dirty="0">
                <a:ea typeface="+mn-lt"/>
                <a:cs typeface="+mn-lt"/>
              </a:rPr>
              <a:t> </a:t>
            </a:r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Z-Score</a:t>
            </a:r>
            <a:r>
              <a:rPr lang="ko-KR" altLang="en-US" sz="3200" dirty="0">
                <a:ea typeface="+mn-lt"/>
                <a:cs typeface="+mn-lt"/>
              </a:rPr>
              <a:t>를 기반으로 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데이터의 분포 특성을 고려한 이상치 탐지 기법을 개발</a:t>
            </a:r>
            <a:endParaRPr lang="en-US" altLang="ko-KR" sz="3200" b="1" dirty="0">
              <a:solidFill>
                <a:schemeClr val="tx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endParaRPr lang="en-US" altLang="ko-KR" sz="3200" dirty="0">
              <a:ea typeface="+mn-lt"/>
              <a:cs typeface="+mn-lt"/>
            </a:endParaRPr>
          </a:p>
          <a:p>
            <a:endParaRPr lang="en-US" altLang="ko-KR" sz="3200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endParaRPr lang="en-US" altLang="ko-KR" sz="3200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r>
              <a:rPr lang="en-US" sz="3200" b="1" dirty="0"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데이터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품질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향상</a:t>
            </a:r>
            <a:r>
              <a:rPr lang="en-US" sz="3200" dirty="0" err="1">
                <a:ea typeface="+mn-lt"/>
                <a:cs typeface="+mn-lt"/>
              </a:rPr>
              <a:t>을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통해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산업체의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전력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데이터를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효율적으로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관리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pPr>
              <a:buFont typeface="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r>
              <a:rPr lang="ko-KR" altLang="en-US" sz="3200" dirty="0">
                <a:ea typeface="+mn-lt"/>
                <a:cs typeface="+mn-lt"/>
              </a:rPr>
              <a:t> 산업체들의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안정적인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서비스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제공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기반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마련</a:t>
            </a: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2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994" y="3451535"/>
            <a:ext cx="9374606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24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sz="24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EE6F2-1E41-14F5-C29A-11A64E919E4D}"/>
              </a:ext>
            </a:extLst>
          </p:cNvPr>
          <p:cNvSpPr txBox="1"/>
          <p:nvPr/>
        </p:nvSpPr>
        <p:spPr>
          <a:xfrm>
            <a:off x="990600" y="4036993"/>
            <a:ext cx="11829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600" b="1"/>
              <a:t>데이터 </a:t>
            </a:r>
            <a:r>
              <a:rPr lang="ko-KR" altLang="en-US" sz="5600" b="1" err="1"/>
              <a:t>전처리</a:t>
            </a:r>
            <a:endParaRPr lang="ko-KR" altLang="en-US" sz="5600" b="1"/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4648F39-A380-1941-6B53-271B387FF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" y="9285856"/>
            <a:ext cx="2108462" cy="45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9B70FB-0F59-B485-456F-A58A25BE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14" y="9285856"/>
            <a:ext cx="2119617" cy="45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D8BAF-EC7D-1B59-40F7-103B601B5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276831" y="9285856"/>
            <a:ext cx="2571769" cy="52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76AE4-22A8-FAD1-8C41-50D1760D71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84"/>
          <a:stretch/>
        </p:blipFill>
        <p:spPr>
          <a:xfrm>
            <a:off x="990600" y="2759375"/>
            <a:ext cx="4683145" cy="648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86A7F-CFCF-DAC3-BD94-E9D382D5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2324100"/>
            <a:ext cx="3752830" cy="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0" y="0"/>
            <a:ext cx="3429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1000" y="820912"/>
            <a:ext cx="1380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5000" b="0" i="0" u="none" strike="noStrike" spc="-300">
              <a:solidFill>
                <a:srgbClr val="5D6DBE"/>
              </a:solidFill>
              <a:ea typeface="SpoqaHanSans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0250" y="1562100"/>
            <a:ext cx="13106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36119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ko-KR" altLang="en-US" sz="2800" b="1" spc="-100">
                <a:solidFill>
                  <a:srgbClr val="000000"/>
                </a:solidFill>
                <a:latin typeface="SpoqaHanSans-Regular"/>
              </a:rPr>
              <a:t>데이터의 이상치와 정상치</a:t>
            </a:r>
            <a:endParaRPr lang="en-US" sz="2800" b="1" i="0" u="none" strike="noStrike" spc="-100">
              <a:solidFill>
                <a:srgbClr val="000000"/>
              </a:solidFill>
              <a:latin typeface="SpoqaHanSans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42548-054D-2269-7017-8B17DB2CCCC7}"/>
              </a:ext>
            </a:extLst>
          </p:cNvPr>
          <p:cNvSpPr txBox="1"/>
          <p:nvPr/>
        </p:nvSpPr>
        <p:spPr>
          <a:xfrm>
            <a:off x="762000" y="314190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금속 산업 용도별 전력 데이터 비율 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기반 </a:t>
            </a:r>
            <a:r>
              <a:rPr lang="ko-KR" altLang="en-US" sz="1800" err="1">
                <a:solidFill>
                  <a:schemeClr val="bg1">
                    <a:lumMod val="65000"/>
                  </a:schemeClr>
                </a:solidFill>
                <a:ea typeface="SpoqaHanSans-Bold"/>
              </a:rPr>
              <a:t>임계값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ea typeface="SpoqaHanSans-Bold"/>
              </a:rPr>
              <a:t> 최적화를 통한 이상치 탐지</a:t>
            </a:r>
            <a:endParaRPr lang="ko-KR" altLang="ko-KR" sz="1800" b="0" i="0" u="none" strike="noStrike">
              <a:solidFill>
                <a:schemeClr val="bg1">
                  <a:lumMod val="65000"/>
                </a:schemeClr>
              </a:solidFill>
              <a:ea typeface="SpoqaHanSans-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1ED4241-54A2-5B3A-293A-721DD754A2B2}"/>
              </a:ext>
            </a:extLst>
          </p:cNvPr>
          <p:cNvSpPr txBox="1"/>
          <p:nvPr/>
        </p:nvSpPr>
        <p:spPr>
          <a:xfrm>
            <a:off x="762000" y="800100"/>
            <a:ext cx="838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5000" spc="-300" dirty="0">
                <a:solidFill>
                  <a:srgbClr val="5D6DBE"/>
                </a:solidFill>
                <a:ea typeface="SpoqaHanSans-Bold"/>
              </a:rPr>
              <a:t>데이터 </a:t>
            </a:r>
            <a:r>
              <a:rPr lang="ko-KR" altLang="en-US" sz="5000" spc="-300" dirty="0" err="1">
                <a:solidFill>
                  <a:srgbClr val="5D6DBE"/>
                </a:solidFill>
                <a:ea typeface="SpoqaHanSans-Bold"/>
              </a:rPr>
              <a:t>전처리</a:t>
            </a:r>
            <a:endParaRPr lang="ko-KR" altLang="ko-KR" sz="5000" b="1" i="0" u="none" strike="noStrike" spc="-300" dirty="0">
              <a:solidFill>
                <a:srgbClr val="5D6DBE"/>
              </a:solidFill>
              <a:ea typeface="SpoqaHanSans-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300" dirty="0">
                <a:solidFill>
                  <a:srgbClr val="5D6DBE"/>
                </a:solidFill>
                <a:ea typeface="SpoqaHanSans-Bold"/>
              </a:rPr>
              <a:t> </a:t>
            </a:r>
            <a:endParaRPr lang="ko-KR" altLang="ko-KR" sz="5000" b="1" i="0" u="none" strike="noStrike" spc="-300" dirty="0">
              <a:solidFill>
                <a:srgbClr val="5D6DBE"/>
              </a:solidFill>
              <a:ea typeface="SpoqaHanSans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F4C190-EB5F-3C21-AD33-5C6E9F82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900"/>
            <a:ext cx="2863215" cy="685800"/>
          </a:xfrm>
          <a:prstGeom prst="rect">
            <a:avLst/>
          </a:prstGeom>
        </p:spPr>
      </p:pic>
      <p:pic>
        <p:nvPicPr>
          <p:cNvPr id="12" name="그림 11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01A0827F-BB1C-C2BC-2BA7-F3D8CBC48A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5" y="9720515"/>
            <a:ext cx="2108462" cy="452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F5769B-3D4D-AF8D-018C-471E27B05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9829800"/>
            <a:ext cx="1428750" cy="30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A4C382-39AA-21B4-4728-402B91E32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6846197" y="9786170"/>
            <a:ext cx="1905000" cy="39205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2CA847-37C6-10F1-67BA-D4625C24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75C91-15B0-3FAF-1D75-E240C1B41980}"/>
              </a:ext>
            </a:extLst>
          </p:cNvPr>
          <p:cNvSpPr txBox="1"/>
          <p:nvPr/>
        </p:nvSpPr>
        <p:spPr>
          <a:xfrm>
            <a:off x="17337024" y="976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08</a:t>
            </a:r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6B0534-FA2D-23CA-8A3A-DE754D7473ED}"/>
              </a:ext>
            </a:extLst>
          </p:cNvPr>
          <p:cNvGrpSpPr/>
          <p:nvPr/>
        </p:nvGrpSpPr>
        <p:grpSpPr>
          <a:xfrm>
            <a:off x="5638800" y="2381605"/>
            <a:ext cx="11419907" cy="3109309"/>
            <a:chOff x="1752600" y="2532529"/>
            <a:chExt cx="12553950" cy="314728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BD068C5-E381-3C79-38F6-A92D0D4C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2600" y="2532529"/>
              <a:ext cx="12553950" cy="240982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1993DB6-4C7B-D60C-E1A7-FD03CD1C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1650" y="4879715"/>
              <a:ext cx="12534900" cy="800100"/>
            </a:xfrm>
            <a:prstGeom prst="rect">
              <a:avLst/>
            </a:prstGeom>
          </p:spPr>
        </p:pic>
      </p:grpSp>
      <p:sp>
        <p:nvSpPr>
          <p:cNvPr id="36" name="TextBox 3">
            <a:extLst>
              <a:ext uri="{FF2B5EF4-FFF2-40B4-BE49-F238E27FC236}">
                <a16:creationId xmlns:a16="http://schemas.microsoft.com/office/drawing/2014/main" id="{7EA10E4A-9D5A-72D3-621D-D47989D109EE}"/>
              </a:ext>
            </a:extLst>
          </p:cNvPr>
          <p:cNvSpPr txBox="1"/>
          <p:nvPr/>
        </p:nvSpPr>
        <p:spPr>
          <a:xfrm>
            <a:off x="1229293" y="3713797"/>
            <a:ext cx="838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spc="-300">
                <a:solidFill>
                  <a:srgbClr val="000000"/>
                </a:solidFill>
                <a:ea typeface="SpoqaHanSans-Bold"/>
              </a:rPr>
              <a:t>이상치 데이터</a:t>
            </a:r>
            <a:r>
              <a:rPr lang="ko-KR" altLang="en-US" sz="4000" b="0" i="0" u="none" strike="noStrike" spc="-300">
                <a:solidFill>
                  <a:srgbClr val="000000"/>
                </a:solidFill>
                <a:ea typeface="SpoqaHanSans-Bold"/>
              </a:rPr>
              <a:t> </a:t>
            </a:r>
            <a:endParaRPr lang="ko-KR" altLang="ko-KR" sz="4000" b="1" i="0" u="none" strike="noStrike" spc="-300">
              <a:solidFill>
                <a:srgbClr val="000000"/>
              </a:solidFill>
              <a:ea typeface="SpoqaHanSans-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718BB17-AA9E-0BFC-8FA6-6071778FF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6129" y="5684902"/>
            <a:ext cx="11402578" cy="3402780"/>
          </a:xfrm>
          <a:prstGeom prst="rect">
            <a:avLst/>
          </a:prstGeom>
        </p:spPr>
      </p:pic>
      <p:sp>
        <p:nvSpPr>
          <p:cNvPr id="39" name="TextBox 3">
            <a:extLst>
              <a:ext uri="{FF2B5EF4-FFF2-40B4-BE49-F238E27FC236}">
                <a16:creationId xmlns:a16="http://schemas.microsoft.com/office/drawing/2014/main" id="{8F7A096D-E04E-B38F-8901-4BE7CB4DA5FB}"/>
              </a:ext>
            </a:extLst>
          </p:cNvPr>
          <p:cNvSpPr txBox="1"/>
          <p:nvPr/>
        </p:nvSpPr>
        <p:spPr>
          <a:xfrm>
            <a:off x="1229293" y="6929908"/>
            <a:ext cx="838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spc="-300">
                <a:solidFill>
                  <a:srgbClr val="000000"/>
                </a:solidFill>
                <a:ea typeface="SpoqaHanSans-Bold"/>
              </a:rPr>
              <a:t>정상치 데이터</a:t>
            </a:r>
            <a:endParaRPr lang="ko-KR" altLang="ko-KR" sz="4000" b="1" i="0" u="none" strike="noStrike" spc="-300">
              <a:solidFill>
                <a:srgbClr val="000000"/>
              </a:solidFill>
              <a:ea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120514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979265-9c66-4f72-8f34-189e638a24e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99B0036E180FB43A2640F90C7F0735F" ma:contentTypeVersion="6" ma:contentTypeDescription="새 문서를 만듭니다." ma:contentTypeScope="" ma:versionID="a197322908559b3ba3784ff4a601dc31">
  <xsd:schema xmlns:xsd="http://www.w3.org/2001/XMLSchema" xmlns:xs="http://www.w3.org/2001/XMLSchema" xmlns:p="http://schemas.microsoft.com/office/2006/metadata/properties" xmlns:ns3="fd979265-9c66-4f72-8f34-189e638a24e0" targetNamespace="http://schemas.microsoft.com/office/2006/metadata/properties" ma:root="true" ma:fieldsID="c8f37c5d24e367991326cde4877a5306" ns3:_="">
    <xsd:import namespace="fd979265-9c66-4f72-8f34-189e638a24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979265-9c66-4f72-8f34-189e638a2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B87372-04D2-495D-960F-B196FEC50860}">
  <ds:schemaRefs>
    <ds:schemaRef ds:uri="fd979265-9c66-4f72-8f34-189e638a24e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E1D589-4528-4BC6-9CE8-32BB2C4EA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87DBB-67D6-4490-ACC5-6663963B3D85}">
  <ds:schemaRefs>
    <ds:schemaRef ds:uri="fd979265-9c66-4f72-8f34-189e638a2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사용자 지정</PresentationFormat>
  <Paragraphs>204</Paragraphs>
  <Slides>23</Slides>
  <Notes>3</Notes>
  <HiddenSlides>7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김준서</dc:creator>
  <cp:lastModifiedBy>정민성</cp:lastModifiedBy>
  <cp:revision>2</cp:revision>
  <dcterms:created xsi:type="dcterms:W3CDTF">2006-08-16T00:00:00Z</dcterms:created>
  <dcterms:modified xsi:type="dcterms:W3CDTF">2025-02-02T12:55:02Z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0x010100699B0036E180FB43A2640F90C7F0735F</vt:lpwstr>
  </property>
</Properties>
</file>